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2" r:id="rId2"/>
    <p:sldId id="448" r:id="rId3"/>
    <p:sldId id="428" r:id="rId4"/>
    <p:sldId id="443" r:id="rId5"/>
    <p:sldId id="429" r:id="rId6"/>
    <p:sldId id="430" r:id="rId7"/>
    <p:sldId id="436" r:id="rId8"/>
    <p:sldId id="431" r:id="rId9"/>
    <p:sldId id="437" r:id="rId10"/>
    <p:sldId id="404" r:id="rId11"/>
    <p:sldId id="440" r:id="rId12"/>
    <p:sldId id="441" r:id="rId13"/>
    <p:sldId id="444" r:id="rId14"/>
    <p:sldId id="447" r:id="rId15"/>
    <p:sldId id="450" r:id="rId16"/>
    <p:sldId id="451" r:id="rId17"/>
    <p:sldId id="452" r:id="rId18"/>
    <p:sldId id="453" r:id="rId19"/>
    <p:sldId id="454" r:id="rId20"/>
    <p:sldId id="423" r:id="rId21"/>
  </p:sldIdLst>
  <p:sldSz cx="9144000" cy="5143500" type="screen16x9"/>
  <p:notesSz cx="6761163" cy="9942513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微软雅黑" pitchFamily="34" charset="-122"/>
      <p:regular r:id="rId28"/>
      <p:bold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0A8"/>
    <a:srgbClr val="736B41"/>
    <a:srgbClr val="990000"/>
    <a:srgbClr val="A40000"/>
    <a:srgbClr val="D9D9D9"/>
    <a:srgbClr val="F2F2F2"/>
    <a:srgbClr val="19C3FF"/>
  </p:clrMru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3668" autoAdjust="0"/>
    <p:restoredTop sz="90361" autoAdjust="0"/>
  </p:normalViewPr>
  <p:slideViewPr>
    <p:cSldViewPr>
      <p:cViewPr varScale="1">
        <p:scale>
          <a:sx n="154" d="100"/>
          <a:sy n="154" d="100"/>
        </p:scale>
        <p:origin x="-1116" y="-84"/>
      </p:cViewPr>
      <p:guideLst>
        <p:guide orient="horz" pos="1348"/>
        <p:guide orient="horz" pos="2458"/>
        <p:guide orient="horz" pos="1846"/>
        <p:guide pos="670"/>
        <p:guide pos="51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6" d="100"/>
        <a:sy n="166" d="100"/>
      </p:scale>
      <p:origin x="0" y="26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29766" cy="4968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30318" y="2"/>
            <a:ext cx="2929766" cy="4968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88F17B0-3309-4C63-8E7D-A4DDC09C8E3C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300"/>
            <a:ext cx="2929766" cy="4968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30318" y="9443300"/>
            <a:ext cx="2929766" cy="4968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0AB2822-A507-422B-A590-F7389FF7AB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29766" cy="4968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236" y="2"/>
            <a:ext cx="2930847" cy="4968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69776-FC5B-42D7-962A-107EB9BC7E40}" type="datetimeFigureOut">
              <a:rPr lang="zh-CN" altLang="en-US" smtClean="0"/>
              <a:pPr/>
              <a:t>2015-9-23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5684" y="4722810"/>
            <a:ext cx="5409796" cy="4474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300"/>
            <a:ext cx="2929766" cy="4968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236" y="9443300"/>
            <a:ext cx="2930847" cy="4968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97678-D369-4753-97FC-3D9159897E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97678-D369-4753-97FC-3D9159897EA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97678-D369-4753-97FC-3D9159897EA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l"/>
              <a:defRPr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依据；</a:t>
            </a:r>
            <a:endParaRPr lang="en-US" altLang="zh-CN" sz="12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buFont typeface="Wingdings" pitchFamily="2" charset="2"/>
              <a:buChar char="l"/>
              <a:defRPr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达到招标采购限额的项目；</a:t>
            </a:r>
            <a:endParaRPr lang="en-US" altLang="zh-CN" sz="12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buFont typeface="Wingdings" pitchFamily="2" charset="2"/>
              <a:buChar char="l"/>
              <a:defRPr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公开透明、诚实守信原则。</a:t>
            </a:r>
            <a:endParaRPr lang="en-US" altLang="zh-CN" sz="12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定期公开遴选、签订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《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同济大学工程项目招标代理委托框架协议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》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，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《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同济大学工程项目招标代理协议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》</a:t>
            </a:r>
            <a:endParaRPr lang="en-US" altLang="zh-CN" sz="18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97678-D369-4753-97FC-3D9159897EA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97678-D369-4753-97FC-3D9159897EA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4568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AFAE-2385-4346-801C-89742442BD1F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EB4B1-1D55-4DC7-8C0E-46B054188E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D71A-FC92-492C-9E9C-97E7C3019BFE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BE83A-ED1B-4487-A51F-F99EB27153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B17BD-1199-48F7-BF07-49AD9B159F46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0A2F0-1828-423C-8683-9E38DBCC4B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294D-C506-494F-9FD9-4159183EDA88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DA4F2-415D-4BB4-BAB2-3795C1747E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DDF85-3431-4932-9451-BCA50CA1A66F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CF66-6342-4C65-94A5-858D06D0C6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B91F1-2267-4B47-9F2B-C6C27C7D2BF8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F3D7-4429-490D-ABE4-72EEB3B67A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B3E7D-DDE1-43AA-8109-8B5290B06CCB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AC240-DEC3-48D2-8019-FB95E5CFE8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FFA0-EE7E-4E85-9B3E-E2266CA9CAE2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DAD47-9755-42DB-9B7C-BC66C7FBBB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4CDD0-778B-403B-AFB8-888C6C047CD4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CA653-03FB-4297-8CDD-75B12FCD67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52F0E-803A-40A9-9453-9524C37BEFB2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A5887-31E0-46E7-931A-4719C884BF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ADFBA-DB1D-459B-97BC-8569552F3BA9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2BD3-A0D8-4CF5-BC23-DED7845160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3784D-7AD8-4872-8E8C-615B9227AD80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E1DCC-96F2-4C94-9ED7-A9BED3EBA5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66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6B806C-C1D2-444C-B03B-ACE910E6254F}" type="datetimeFigureOut">
              <a:rPr lang="zh-CN" altLang="en-US"/>
              <a:pPr>
                <a:defRPr/>
              </a:pPr>
              <a:t>2015-9-23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7F50D3-CA33-456A-9100-C983F6607A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嘉定透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4198938"/>
            <a:ext cx="2143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381500"/>
            <a:ext cx="9144000" cy="762000"/>
          </a:xfrm>
          <a:custGeom>
            <a:avLst/>
            <a:gdLst/>
            <a:ahLst/>
            <a:cxnLst/>
            <a:rect l="l" t="t" r="r" b="b"/>
            <a:pathLst>
              <a:path w="9144000" h="907943">
                <a:moveTo>
                  <a:pt x="0" y="0"/>
                </a:moveTo>
                <a:lnTo>
                  <a:pt x="1873792" y="0"/>
                </a:lnTo>
                <a:cubicBezTo>
                  <a:pt x="2192283" y="450108"/>
                  <a:pt x="2717243" y="743104"/>
                  <a:pt x="3310635" y="743104"/>
                </a:cubicBezTo>
                <a:cubicBezTo>
                  <a:pt x="3904028" y="743104"/>
                  <a:pt x="4428987" y="450108"/>
                  <a:pt x="4747478" y="0"/>
                </a:cubicBezTo>
                <a:lnTo>
                  <a:pt x="9144000" y="0"/>
                </a:lnTo>
                <a:lnTo>
                  <a:pt x="9144000" y="907943"/>
                </a:lnTo>
                <a:lnTo>
                  <a:pt x="0" y="907943"/>
                </a:lnTo>
                <a:close/>
              </a:path>
            </a:pathLst>
          </a:custGeom>
          <a:pattFill prst="dkUpDiag">
            <a:fgClr>
              <a:schemeClr val="tx1">
                <a:lumMod val="65000"/>
                <a:lumOff val="35000"/>
              </a:schemeClr>
            </a:fgClr>
            <a:bgClr>
              <a:schemeClr val="tx1">
                <a:lumMod val="95000"/>
                <a:lumOff val="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184642" y="642924"/>
            <a:ext cx="7602068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A50021"/>
                </a:solidFill>
                <a:latin typeface="+mn-ea"/>
                <a:ea typeface="+mn-ea"/>
              </a:rPr>
              <a:t> 同济大学采购管理系列办法</a:t>
            </a:r>
            <a:endParaRPr lang="en-US" altLang="zh-CN" sz="3600" b="1" dirty="0" smtClean="0">
              <a:solidFill>
                <a:srgbClr val="A50021"/>
              </a:solidFill>
              <a:latin typeface="+mn-ea"/>
              <a:ea typeface="+mn-ea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A50021"/>
                </a:solidFill>
                <a:latin typeface="+mn-ea"/>
                <a:ea typeface="+mn-ea"/>
              </a:rPr>
              <a:t>解读及采购程序  </a:t>
            </a:r>
          </a:p>
        </p:txBody>
      </p:sp>
      <p:sp>
        <p:nvSpPr>
          <p:cNvPr id="6" name="矩形 5"/>
          <p:cNvSpPr/>
          <p:nvPr/>
        </p:nvSpPr>
        <p:spPr>
          <a:xfrm>
            <a:off x="1500166" y="3415735"/>
            <a:ext cx="4572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2060"/>
                </a:solidFill>
                <a:latin typeface="+mn-ea"/>
                <a:ea typeface="+mn-ea"/>
              </a:rPr>
              <a:t>采购与招标管理办公室  </a:t>
            </a:r>
            <a:endParaRPr lang="en-US" altLang="zh-CN" sz="1600" b="1" dirty="0" smtClean="0">
              <a:solidFill>
                <a:srgbClr val="002060"/>
              </a:solidFill>
              <a:latin typeface="+mn-ea"/>
              <a:ea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002060"/>
                </a:solidFill>
                <a:latin typeface="+mn-ea"/>
                <a:ea typeface="+mn-ea"/>
              </a:rPr>
              <a:t>2015</a:t>
            </a:r>
            <a:r>
              <a:rPr lang="zh-CN" altLang="en-US" sz="1600" b="1" dirty="0" smtClean="0">
                <a:solidFill>
                  <a:srgbClr val="002060"/>
                </a:solidFill>
                <a:latin typeface="+mn-ea"/>
                <a:ea typeface="+mn-ea"/>
              </a:rPr>
              <a:t>年</a:t>
            </a:r>
            <a:r>
              <a:rPr lang="en-US" altLang="zh-CN" sz="1600" b="1" dirty="0" smtClean="0">
                <a:solidFill>
                  <a:srgbClr val="002060"/>
                </a:solidFill>
                <a:latin typeface="+mn-ea"/>
                <a:ea typeface="+mn-ea"/>
              </a:rPr>
              <a:t>9</a:t>
            </a:r>
            <a:r>
              <a:rPr lang="zh-CN" altLang="en-US" sz="1600" b="1" dirty="0" smtClean="0">
                <a:solidFill>
                  <a:srgbClr val="002060"/>
                </a:solidFill>
                <a:latin typeface="+mn-ea"/>
                <a:ea typeface="+mn-ea"/>
              </a:rPr>
              <a:t>月</a:t>
            </a:r>
            <a:r>
              <a:rPr lang="en-US" altLang="zh-CN" sz="1600" b="1" dirty="0" smtClean="0">
                <a:solidFill>
                  <a:srgbClr val="002060"/>
                </a:solidFill>
                <a:latin typeface="+mn-ea"/>
                <a:ea typeface="+mn-ea"/>
              </a:rPr>
              <a:t>23</a:t>
            </a:r>
            <a:r>
              <a:rPr lang="zh-CN" altLang="en-US" sz="1600" b="1" dirty="0" smtClean="0">
                <a:solidFill>
                  <a:srgbClr val="002060"/>
                </a:solidFill>
                <a:latin typeface="+mn-ea"/>
                <a:ea typeface="+mn-ea"/>
              </a:rPr>
              <a:t>日</a:t>
            </a:r>
          </a:p>
        </p:txBody>
      </p:sp>
      <p:sp>
        <p:nvSpPr>
          <p:cNvPr id="7" name="矩形 6"/>
          <p:cNvSpPr/>
          <p:nvPr/>
        </p:nvSpPr>
        <p:spPr>
          <a:xfrm>
            <a:off x="3093919" y="242887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002060"/>
                </a:solidFill>
                <a:latin typeface="+mn-ea"/>
                <a:ea typeface="+mn-ea"/>
              </a:rPr>
              <a:t>汇报人：朱玉华</a:t>
            </a:r>
            <a:endParaRPr lang="zh-CN" altLang="en-US" sz="1600" b="1" dirty="0">
              <a:solidFill>
                <a:srgbClr val="002060"/>
              </a:solidFill>
              <a:latin typeface="+mn-ea"/>
              <a:ea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85720" y="894651"/>
            <a:ext cx="73581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服务委托：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委托专业的招标代理机构代理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2844" y="642924"/>
            <a:ext cx="1176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一、总 则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40868" y="1640655"/>
            <a:ext cx="77172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公开遴选代理机构：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建立招标代理机构库；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签订年度委托框架协议：约定委托代理的通用条款；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委托程序：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用户代表、工程负责人从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代理机构库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随机抽取、确认；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签订项目委托协议：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用户代表、工程负责人签字、确认，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采购与招标办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盖章后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委托；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监督招标活动：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统一场地、全程录像、信息同步公布。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defRPr/>
            </a:pPr>
            <a:r>
              <a:rPr lang="en-US" altLang="zh-CN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     </a:t>
            </a:r>
            <a:r>
              <a:rPr lang="zh-CN" altLang="en-US" sz="1600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请关注采购与招标办微信公众号：</a:t>
            </a:r>
            <a:endParaRPr lang="en-US" altLang="zh-CN" sz="1600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406" y="135730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二、委托程序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-32" y="357172"/>
            <a:ext cx="455765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同济大学招标投标管理办法（试行）</a:t>
            </a:r>
            <a:r>
              <a:rPr lang="en-US" altLang="zh-CN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2" y="-18"/>
            <a:ext cx="9144000" cy="571504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929190" y="214296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42858"/>
            <a:ext cx="4500562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229314" y="202154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同济大学招标投标管理实施办法（试行）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406" y="1000114"/>
            <a:ext cx="650085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机制：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归口组织，程序、标准统一。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6566" y="1857370"/>
            <a:ext cx="81202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供应商库建设：通过公开遴选（工程）结合以往积累（货物与服务）；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供应商邀请程序：用户代表、工程负责人从供应商库随机抽取并确认；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按程序组织磋商：编制磋商文件，发布公告，邀请供应商；组建评审委员会，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defRPr/>
            </a:pP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    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按程序组织评审；评审结果公示，按程序签订合同；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06" y="1559476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二、竞争性磋商程序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0" y="-142894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406" y="211124"/>
            <a:ext cx="5357850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-71470" y="285592"/>
            <a:ext cx="6286544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同济大学竞争性磋商管理实施办法（试行）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68388" eaLnBrk="0" hangingPunct="0"/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同济大学竞争性磋商管理办法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68388" eaLnBrk="0" hangingPunct="0"/>
            <a:endParaRPr lang="zh-CN" altLang="en-US" sz="1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709" y="35718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三、专家库建设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4282" y="3857634"/>
            <a:ext cx="628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工程项目专家库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货物服务项目专家库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66986" y="285734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418" y="71436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一、总则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38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32" y="425438"/>
            <a:ext cx="4067944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-71470" y="428610"/>
            <a:ext cx="4290274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/>
            <a:r>
              <a:rPr lang="en-US" altLang="zh-CN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同济大学采购合同管理办法（试行</a:t>
            </a:r>
            <a:r>
              <a:rPr lang="en-US" altLang="zh-CN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 defTabSz="1068388" eaLnBrk="0" hangingPunct="0"/>
            <a:endParaRPr lang="zh-CN" altLang="en-US" sz="1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2844" y="986559"/>
            <a:ext cx="72866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运行机制：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统一采购合同印章管理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,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执行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合同限额标准；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合同审核程序：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通过信息系统完成审核审批；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用户代表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（货物与服务），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工程负责人、用户代表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（工程），在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书面合同上签字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确认后，采购与招标办审核后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盖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章</a:t>
            </a:r>
            <a:r>
              <a:rPr lang="en-US" altLang="zh-CN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;</a:t>
            </a:r>
            <a:endParaRPr lang="en-US" altLang="zh-CN" b="1" dirty="0" smtClean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合同履行责任部门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: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使用管理部门（货物与服务），实施归口管理部门、使用管理部门（工程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）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;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规范性责任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部门：采购活动组织管理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部门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;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合同最终验收责任部门：资产管理部门、立项预算归口管理部门。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38226" y="447246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cxnSp>
        <p:nvCxnSpPr>
          <p:cNvPr id="64" name="肘形连接符 63"/>
          <p:cNvCxnSpPr/>
          <p:nvPr/>
        </p:nvCxnSpPr>
        <p:spPr>
          <a:xfrm rot="5400000">
            <a:off x="2514321" y="1392258"/>
            <a:ext cx="545046" cy="1588"/>
          </a:xfrm>
          <a:prstGeom prst="bentConnector3">
            <a:avLst>
              <a:gd name="adj1" fmla="val 50000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肘形连接符 64"/>
          <p:cNvCxnSpPr/>
          <p:nvPr/>
        </p:nvCxnSpPr>
        <p:spPr>
          <a:xfrm>
            <a:off x="2817384" y="1702926"/>
            <a:ext cx="357190" cy="11568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肘形连接符 61"/>
          <p:cNvCxnSpPr/>
          <p:nvPr/>
        </p:nvCxnSpPr>
        <p:spPr>
          <a:xfrm rot="5400000">
            <a:off x="2499030" y="2891779"/>
            <a:ext cx="545046" cy="1588"/>
          </a:xfrm>
          <a:prstGeom prst="bentConnector3">
            <a:avLst>
              <a:gd name="adj1" fmla="val 50000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肘形连接符 62"/>
          <p:cNvCxnSpPr/>
          <p:nvPr/>
        </p:nvCxnSpPr>
        <p:spPr>
          <a:xfrm>
            <a:off x="2802093" y="3202447"/>
            <a:ext cx="357190" cy="11568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143240" y="1500183"/>
            <a:ext cx="2000265" cy="49427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采购实施计划（实施计划库）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143240" y="3007131"/>
            <a:ext cx="2000265" cy="4701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提交合同申请单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43240" y="857241"/>
            <a:ext cx="2000265" cy="49427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项目立项预算（立项项目库）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143240" y="2334300"/>
            <a:ext cx="2000265" cy="4701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提交采购申请单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43240" y="3620185"/>
            <a:ext cx="2000265" cy="4517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提交验收申请单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143240" y="4406003"/>
            <a:ext cx="2000265" cy="4517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资产建卡、入账</a:t>
            </a:r>
          </a:p>
        </p:txBody>
      </p:sp>
      <p:sp>
        <p:nvSpPr>
          <p:cNvPr id="9" name="矩形 8"/>
          <p:cNvSpPr/>
          <p:nvPr/>
        </p:nvSpPr>
        <p:spPr>
          <a:xfrm>
            <a:off x="4" y="68248"/>
            <a:ext cx="4500000" cy="487278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89324" y="99945"/>
            <a:ext cx="4268362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defTabSz="1068308" eaLnBrk="0" hangingPunct="0"/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采购程序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全过程信息管理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6937" y="2412392"/>
            <a:ext cx="761738" cy="26545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u="sng" dirty="0">
                <a:solidFill>
                  <a:schemeClr val="accent4">
                    <a:lumMod val="75000"/>
                  </a:schemeClr>
                </a:solidFill>
              </a:rPr>
              <a:t>申请单号</a:t>
            </a:r>
          </a:p>
        </p:txBody>
      </p:sp>
      <p:sp>
        <p:nvSpPr>
          <p:cNvPr id="13" name="矩形 12"/>
          <p:cNvSpPr/>
          <p:nvPr/>
        </p:nvSpPr>
        <p:spPr>
          <a:xfrm>
            <a:off x="1187625" y="2334300"/>
            <a:ext cx="1241238" cy="430881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accent4">
                    <a:lumMod val="75000"/>
                  </a:schemeClr>
                </a:solidFill>
              </a:rPr>
              <a:t>采购</a:t>
            </a:r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申请人</a:t>
            </a:r>
            <a:endParaRPr lang="en-US" altLang="zh-CN" sz="11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（登录</a:t>
            </a:r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采购系统</a:t>
            </a:r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）</a:t>
            </a:r>
            <a:endParaRPr lang="zh-CN" altLang="en-US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71603" y="915566"/>
            <a:ext cx="889975" cy="430881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dirty="0">
                <a:solidFill>
                  <a:schemeClr val="accent4">
                    <a:lumMod val="75000"/>
                  </a:schemeClr>
                </a:solidFill>
              </a:rPr>
              <a:t>项目</a:t>
            </a:r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负责人</a:t>
            </a:r>
            <a:endParaRPr lang="en-US" altLang="zh-CN" sz="11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采购申请人</a:t>
            </a:r>
            <a:endParaRPr lang="zh-CN" altLang="en-US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96473" y="4579297"/>
            <a:ext cx="761738" cy="26545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u="sng" dirty="0">
                <a:solidFill>
                  <a:schemeClr val="accent4">
                    <a:lumMod val="75000"/>
                  </a:schemeClr>
                </a:solidFill>
              </a:rPr>
              <a:t>资产编号</a:t>
            </a:r>
          </a:p>
        </p:txBody>
      </p:sp>
      <p:sp>
        <p:nvSpPr>
          <p:cNvPr id="17" name="矩形 16"/>
          <p:cNvSpPr/>
          <p:nvPr/>
        </p:nvSpPr>
        <p:spPr>
          <a:xfrm>
            <a:off x="5967067" y="1566163"/>
            <a:ext cx="761738" cy="26545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u="sng" dirty="0">
                <a:solidFill>
                  <a:schemeClr val="accent4">
                    <a:lumMod val="75000"/>
                  </a:schemeClr>
                </a:solidFill>
              </a:rPr>
              <a:t>计划编号</a:t>
            </a:r>
          </a:p>
        </p:txBody>
      </p:sp>
      <p:sp>
        <p:nvSpPr>
          <p:cNvPr id="18" name="矩形 17"/>
          <p:cNvSpPr/>
          <p:nvPr/>
        </p:nvSpPr>
        <p:spPr>
          <a:xfrm>
            <a:off x="5963764" y="916168"/>
            <a:ext cx="761738" cy="26545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u="sng" dirty="0">
                <a:solidFill>
                  <a:schemeClr val="accent4">
                    <a:lumMod val="75000"/>
                  </a:schemeClr>
                </a:solidFill>
              </a:rPr>
              <a:t>项目编号</a:t>
            </a:r>
          </a:p>
        </p:txBody>
      </p:sp>
      <p:sp>
        <p:nvSpPr>
          <p:cNvPr id="19" name="矩形 18"/>
          <p:cNvSpPr/>
          <p:nvPr/>
        </p:nvSpPr>
        <p:spPr>
          <a:xfrm>
            <a:off x="5969119" y="3103049"/>
            <a:ext cx="761738" cy="26545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u="sng" dirty="0">
                <a:solidFill>
                  <a:schemeClr val="accent4">
                    <a:lumMod val="75000"/>
                  </a:schemeClr>
                </a:solidFill>
              </a:rPr>
              <a:t>合同编号</a:t>
            </a:r>
          </a:p>
        </p:txBody>
      </p:sp>
      <p:sp>
        <p:nvSpPr>
          <p:cNvPr id="20" name="矩形 19"/>
          <p:cNvSpPr/>
          <p:nvPr/>
        </p:nvSpPr>
        <p:spPr>
          <a:xfrm>
            <a:off x="5989357" y="3715260"/>
            <a:ext cx="906008" cy="26545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100" b="1" u="sng" dirty="0">
                <a:solidFill>
                  <a:schemeClr val="accent4">
                    <a:lumMod val="75000"/>
                  </a:schemeClr>
                </a:solidFill>
              </a:rPr>
              <a:t>验收单编号</a:t>
            </a:r>
          </a:p>
        </p:txBody>
      </p:sp>
      <p:sp>
        <p:nvSpPr>
          <p:cNvPr id="21" name="矩形 20"/>
          <p:cNvSpPr/>
          <p:nvPr/>
        </p:nvSpPr>
        <p:spPr>
          <a:xfrm>
            <a:off x="1142977" y="4419132"/>
            <a:ext cx="1357322" cy="430881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     资产管理员</a:t>
            </a:r>
            <a:endParaRPr lang="en-US" altLang="zh-CN" sz="11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zh-CN" altLang="en-US" sz="1100" b="1" dirty="0" smtClean="0">
                <a:solidFill>
                  <a:schemeClr val="accent4">
                    <a:lumMod val="75000"/>
                  </a:schemeClr>
                </a:solidFill>
              </a:rPr>
              <a:t>（登录采购系统）</a:t>
            </a:r>
            <a:endParaRPr lang="zh-CN" altLang="en-US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94" name="肘形连接符 93"/>
          <p:cNvCxnSpPr/>
          <p:nvPr/>
        </p:nvCxnSpPr>
        <p:spPr>
          <a:xfrm flipV="1">
            <a:off x="5189323" y="1089161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肘形连接符 96"/>
          <p:cNvCxnSpPr/>
          <p:nvPr/>
        </p:nvCxnSpPr>
        <p:spPr>
          <a:xfrm flipV="1">
            <a:off x="5190577" y="1711192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肘形连接符 98"/>
          <p:cNvCxnSpPr/>
          <p:nvPr/>
        </p:nvCxnSpPr>
        <p:spPr>
          <a:xfrm flipV="1">
            <a:off x="5189323" y="2540717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肘形连接符 100"/>
          <p:cNvCxnSpPr/>
          <p:nvPr/>
        </p:nvCxnSpPr>
        <p:spPr>
          <a:xfrm flipV="1">
            <a:off x="5189323" y="3246503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肘形连接符 102"/>
          <p:cNvCxnSpPr/>
          <p:nvPr/>
        </p:nvCxnSpPr>
        <p:spPr>
          <a:xfrm flipV="1">
            <a:off x="5182154" y="3867110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肘形连接符 104"/>
          <p:cNvCxnSpPr/>
          <p:nvPr/>
        </p:nvCxnSpPr>
        <p:spPr>
          <a:xfrm flipV="1">
            <a:off x="5189272" y="4698445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文本框 113"/>
          <p:cNvSpPr txBox="1"/>
          <p:nvPr/>
        </p:nvSpPr>
        <p:spPr>
          <a:xfrm>
            <a:off x="1928105" y="972523"/>
            <a:ext cx="478705" cy="246221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执行</a:t>
            </a:r>
            <a:endParaRPr lang="en-US" altLang="zh-CN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19" name="KSO_Shape"/>
          <p:cNvSpPr/>
          <p:nvPr/>
        </p:nvSpPr>
        <p:spPr>
          <a:xfrm>
            <a:off x="1943800" y="908848"/>
            <a:ext cx="408956" cy="378956"/>
          </a:xfrm>
          <a:custGeom>
            <a:avLst/>
            <a:gdLst>
              <a:gd name="connsiteX0" fmla="*/ 2055718 w 4111436"/>
              <a:gd name="connsiteY0" fmla="*/ 3729003 h 4111436"/>
              <a:gd name="connsiteX1" fmla="*/ 2055718 w 4111436"/>
              <a:gd name="connsiteY1" fmla="*/ 4019426 h 4111436"/>
              <a:gd name="connsiteX2" fmla="*/ 2055718 w 4111436"/>
              <a:gd name="connsiteY2" fmla="*/ 3729003 h 4111436"/>
              <a:gd name="connsiteX3" fmla="*/ 2488796 w 4111436"/>
              <a:gd name="connsiteY3" fmla="*/ 3671988 h 4111436"/>
              <a:gd name="connsiteX4" fmla="*/ 2563963 w 4111436"/>
              <a:gd name="connsiteY4" fmla="*/ 3952515 h 4111436"/>
              <a:gd name="connsiteX5" fmla="*/ 2488796 w 4111436"/>
              <a:gd name="connsiteY5" fmla="*/ 3671988 h 4111436"/>
              <a:gd name="connsiteX6" fmla="*/ 1622639 w 4111436"/>
              <a:gd name="connsiteY6" fmla="*/ 3671987 h 4111436"/>
              <a:gd name="connsiteX7" fmla="*/ 1547472 w 4111436"/>
              <a:gd name="connsiteY7" fmla="*/ 3952514 h 4111436"/>
              <a:gd name="connsiteX8" fmla="*/ 1622639 w 4111436"/>
              <a:gd name="connsiteY8" fmla="*/ 3671987 h 4111436"/>
              <a:gd name="connsiteX9" fmla="*/ 2892361 w 4111436"/>
              <a:gd name="connsiteY9" fmla="*/ 3504825 h 4111436"/>
              <a:gd name="connsiteX10" fmla="*/ 3037572 w 4111436"/>
              <a:gd name="connsiteY10" fmla="*/ 3756339 h 4111436"/>
              <a:gd name="connsiteX11" fmla="*/ 2892361 w 4111436"/>
              <a:gd name="connsiteY11" fmla="*/ 3504825 h 4111436"/>
              <a:gd name="connsiteX12" fmla="*/ 1219076 w 4111436"/>
              <a:gd name="connsiteY12" fmla="*/ 3504825 h 4111436"/>
              <a:gd name="connsiteX13" fmla="*/ 1073864 w 4111436"/>
              <a:gd name="connsiteY13" fmla="*/ 3756338 h 4111436"/>
              <a:gd name="connsiteX14" fmla="*/ 1219076 w 4111436"/>
              <a:gd name="connsiteY14" fmla="*/ 3504825 h 4111436"/>
              <a:gd name="connsiteX15" fmla="*/ 3323502 w 4111436"/>
              <a:gd name="connsiteY15" fmla="*/ 3230123 h 4111436"/>
              <a:gd name="connsiteX16" fmla="*/ 3444269 w 4111436"/>
              <a:gd name="connsiteY16" fmla="*/ 3444269 h 4111436"/>
              <a:gd name="connsiteX17" fmla="*/ 3238909 w 4111436"/>
              <a:gd name="connsiteY17" fmla="*/ 3238909 h 4111436"/>
              <a:gd name="connsiteX18" fmla="*/ 3323502 w 4111436"/>
              <a:gd name="connsiteY18" fmla="*/ 3230123 h 4111436"/>
              <a:gd name="connsiteX19" fmla="*/ 787934 w 4111436"/>
              <a:gd name="connsiteY19" fmla="*/ 3230122 h 4111436"/>
              <a:gd name="connsiteX20" fmla="*/ 872527 w 4111436"/>
              <a:gd name="connsiteY20" fmla="*/ 3238909 h 4111436"/>
              <a:gd name="connsiteX21" fmla="*/ 667167 w 4111436"/>
              <a:gd name="connsiteY21" fmla="*/ 3444269 h 4111436"/>
              <a:gd name="connsiteX22" fmla="*/ 787934 w 4111436"/>
              <a:gd name="connsiteY22" fmla="*/ 3230122 h 4111436"/>
              <a:gd name="connsiteX23" fmla="*/ 3715047 w 4111436"/>
              <a:gd name="connsiteY23" fmla="*/ 2836253 h 4111436"/>
              <a:gd name="connsiteX24" fmla="*/ 3756338 w 4111436"/>
              <a:gd name="connsiteY24" fmla="*/ 3037573 h 4111436"/>
              <a:gd name="connsiteX25" fmla="*/ 3504825 w 4111436"/>
              <a:gd name="connsiteY25" fmla="*/ 2892361 h 4111436"/>
              <a:gd name="connsiteX26" fmla="*/ 3715047 w 4111436"/>
              <a:gd name="connsiteY26" fmla="*/ 2836253 h 4111436"/>
              <a:gd name="connsiteX27" fmla="*/ 396389 w 4111436"/>
              <a:gd name="connsiteY27" fmla="*/ 2836252 h 4111436"/>
              <a:gd name="connsiteX28" fmla="*/ 606611 w 4111436"/>
              <a:gd name="connsiteY28" fmla="*/ 2892361 h 4111436"/>
              <a:gd name="connsiteX29" fmla="*/ 355097 w 4111436"/>
              <a:gd name="connsiteY29" fmla="*/ 3037572 h 4111436"/>
              <a:gd name="connsiteX30" fmla="*/ 396389 w 4111436"/>
              <a:gd name="connsiteY30" fmla="*/ 2836252 h 4111436"/>
              <a:gd name="connsiteX31" fmla="*/ 3954844 w 4111436"/>
              <a:gd name="connsiteY31" fmla="*/ 2366424 h 4111436"/>
              <a:gd name="connsiteX32" fmla="*/ 3952514 w 4111436"/>
              <a:gd name="connsiteY32" fmla="*/ 2563964 h 4111436"/>
              <a:gd name="connsiteX33" fmla="*/ 3671987 w 4111436"/>
              <a:gd name="connsiteY33" fmla="*/ 2488797 h 4111436"/>
              <a:gd name="connsiteX34" fmla="*/ 3954844 w 4111436"/>
              <a:gd name="connsiteY34" fmla="*/ 2366424 h 4111436"/>
              <a:gd name="connsiteX35" fmla="*/ 156592 w 4111436"/>
              <a:gd name="connsiteY35" fmla="*/ 2366423 h 4111436"/>
              <a:gd name="connsiteX36" fmla="*/ 439449 w 4111436"/>
              <a:gd name="connsiteY36" fmla="*/ 2488796 h 4111436"/>
              <a:gd name="connsiteX37" fmla="*/ 158922 w 4111436"/>
              <a:gd name="connsiteY37" fmla="*/ 2563963 h 4111436"/>
              <a:gd name="connsiteX38" fmla="*/ 156592 w 4111436"/>
              <a:gd name="connsiteY38" fmla="*/ 2366423 h 4111436"/>
              <a:gd name="connsiteX39" fmla="*/ 4008082 w 4111436"/>
              <a:gd name="connsiteY39" fmla="*/ 1860732 h 4111436"/>
              <a:gd name="connsiteX40" fmla="*/ 4019426 w 4111436"/>
              <a:gd name="connsiteY40" fmla="*/ 2055719 h 4111436"/>
              <a:gd name="connsiteX41" fmla="*/ 3729003 w 4111436"/>
              <a:gd name="connsiteY41" fmla="*/ 2055719 h 4111436"/>
              <a:gd name="connsiteX42" fmla="*/ 4008082 w 4111436"/>
              <a:gd name="connsiteY42" fmla="*/ 1860732 h 4111436"/>
              <a:gd name="connsiteX43" fmla="*/ 103354 w 4111436"/>
              <a:gd name="connsiteY43" fmla="*/ 1860732 h 4111436"/>
              <a:gd name="connsiteX44" fmla="*/ 382433 w 4111436"/>
              <a:gd name="connsiteY44" fmla="*/ 2055718 h 4111436"/>
              <a:gd name="connsiteX45" fmla="*/ 92010 w 4111436"/>
              <a:gd name="connsiteY45" fmla="*/ 2055718 h 4111436"/>
              <a:gd name="connsiteX46" fmla="*/ 103354 w 4111436"/>
              <a:gd name="connsiteY46" fmla="*/ 1860732 h 4111436"/>
              <a:gd name="connsiteX47" fmla="*/ 3923829 w 4111436"/>
              <a:gd name="connsiteY47" fmla="*/ 1358232 h 4111436"/>
              <a:gd name="connsiteX48" fmla="*/ 3952515 w 4111436"/>
              <a:gd name="connsiteY48" fmla="*/ 1547474 h 4111436"/>
              <a:gd name="connsiteX49" fmla="*/ 3671988 w 4111436"/>
              <a:gd name="connsiteY49" fmla="*/ 1622641 h 4111436"/>
              <a:gd name="connsiteX50" fmla="*/ 3923829 w 4111436"/>
              <a:gd name="connsiteY50" fmla="*/ 1358232 h 4111436"/>
              <a:gd name="connsiteX51" fmla="*/ 187608 w 4111436"/>
              <a:gd name="connsiteY51" fmla="*/ 1358232 h 4111436"/>
              <a:gd name="connsiteX52" fmla="*/ 439450 w 4111436"/>
              <a:gd name="connsiteY52" fmla="*/ 1622641 h 4111436"/>
              <a:gd name="connsiteX53" fmla="*/ 158923 w 4111436"/>
              <a:gd name="connsiteY53" fmla="*/ 1547474 h 4111436"/>
              <a:gd name="connsiteX54" fmla="*/ 187608 w 4111436"/>
              <a:gd name="connsiteY54" fmla="*/ 1358232 h 4111436"/>
              <a:gd name="connsiteX55" fmla="*/ 3709013 w 4111436"/>
              <a:gd name="connsiteY55" fmla="*/ 895087 h 4111436"/>
              <a:gd name="connsiteX56" fmla="*/ 3756339 w 4111436"/>
              <a:gd name="connsiteY56" fmla="*/ 1073865 h 4111436"/>
              <a:gd name="connsiteX57" fmla="*/ 3504825 w 4111436"/>
              <a:gd name="connsiteY57" fmla="*/ 1219077 h 4111436"/>
              <a:gd name="connsiteX58" fmla="*/ 3709013 w 4111436"/>
              <a:gd name="connsiteY58" fmla="*/ 895087 h 4111436"/>
              <a:gd name="connsiteX59" fmla="*/ 402423 w 4111436"/>
              <a:gd name="connsiteY59" fmla="*/ 895086 h 4111436"/>
              <a:gd name="connsiteX60" fmla="*/ 606612 w 4111436"/>
              <a:gd name="connsiteY60" fmla="*/ 1219076 h 4111436"/>
              <a:gd name="connsiteX61" fmla="*/ 355098 w 4111436"/>
              <a:gd name="connsiteY61" fmla="*/ 1073864 h 4111436"/>
              <a:gd name="connsiteX62" fmla="*/ 402423 w 4111436"/>
              <a:gd name="connsiteY62" fmla="*/ 895086 h 4111436"/>
              <a:gd name="connsiteX63" fmla="*/ 3379430 w 4111436"/>
              <a:gd name="connsiteY63" fmla="*/ 504060 h 4111436"/>
              <a:gd name="connsiteX64" fmla="*/ 3444269 w 4111436"/>
              <a:gd name="connsiteY64" fmla="*/ 667168 h 4111436"/>
              <a:gd name="connsiteX65" fmla="*/ 3238909 w 4111436"/>
              <a:gd name="connsiteY65" fmla="*/ 872528 h 4111436"/>
              <a:gd name="connsiteX66" fmla="*/ 3379430 w 4111436"/>
              <a:gd name="connsiteY66" fmla="*/ 504060 h 4111436"/>
              <a:gd name="connsiteX67" fmla="*/ 732007 w 4111436"/>
              <a:gd name="connsiteY67" fmla="*/ 504060 h 4111436"/>
              <a:gd name="connsiteX68" fmla="*/ 872528 w 4111436"/>
              <a:gd name="connsiteY68" fmla="*/ 872527 h 4111436"/>
              <a:gd name="connsiteX69" fmla="*/ 667167 w 4111436"/>
              <a:gd name="connsiteY69" fmla="*/ 667167 h 4111436"/>
              <a:gd name="connsiteX70" fmla="*/ 732007 w 4111436"/>
              <a:gd name="connsiteY70" fmla="*/ 504060 h 4111436"/>
              <a:gd name="connsiteX71" fmla="*/ 2958580 w 4111436"/>
              <a:gd name="connsiteY71" fmla="*/ 212554 h 4111436"/>
              <a:gd name="connsiteX72" fmla="*/ 3037573 w 4111436"/>
              <a:gd name="connsiteY72" fmla="*/ 355098 h 4111436"/>
              <a:gd name="connsiteX73" fmla="*/ 2892361 w 4111436"/>
              <a:gd name="connsiteY73" fmla="*/ 606612 h 4111436"/>
              <a:gd name="connsiteX74" fmla="*/ 2958580 w 4111436"/>
              <a:gd name="connsiteY74" fmla="*/ 212554 h 4111436"/>
              <a:gd name="connsiteX75" fmla="*/ 1152857 w 4111436"/>
              <a:gd name="connsiteY75" fmla="*/ 212554 h 4111436"/>
              <a:gd name="connsiteX76" fmla="*/ 1219077 w 4111436"/>
              <a:gd name="connsiteY76" fmla="*/ 606611 h 4111436"/>
              <a:gd name="connsiteX77" fmla="*/ 1073865 w 4111436"/>
              <a:gd name="connsiteY77" fmla="*/ 355098 h 4111436"/>
              <a:gd name="connsiteX78" fmla="*/ 1152857 w 4111436"/>
              <a:gd name="connsiteY78" fmla="*/ 212554 h 4111436"/>
              <a:gd name="connsiteX79" fmla="*/ 2476140 w 4111436"/>
              <a:gd name="connsiteY79" fmla="*/ 40943 h 4111436"/>
              <a:gd name="connsiteX80" fmla="*/ 2563964 w 4111436"/>
              <a:gd name="connsiteY80" fmla="*/ 158922 h 4111436"/>
              <a:gd name="connsiteX81" fmla="*/ 2488797 w 4111436"/>
              <a:gd name="connsiteY81" fmla="*/ 439449 h 4111436"/>
              <a:gd name="connsiteX82" fmla="*/ 2476140 w 4111436"/>
              <a:gd name="connsiteY82" fmla="*/ 40943 h 4111436"/>
              <a:gd name="connsiteX83" fmla="*/ 1635297 w 4111436"/>
              <a:gd name="connsiteY83" fmla="*/ 40941 h 4111436"/>
              <a:gd name="connsiteX84" fmla="*/ 1622640 w 4111436"/>
              <a:gd name="connsiteY84" fmla="*/ 439449 h 4111436"/>
              <a:gd name="connsiteX85" fmla="*/ 1547473 w 4111436"/>
              <a:gd name="connsiteY85" fmla="*/ 158922 h 4111436"/>
              <a:gd name="connsiteX86" fmla="*/ 1635297 w 4111436"/>
              <a:gd name="connsiteY86" fmla="*/ 40941 h 4111436"/>
              <a:gd name="connsiteX87" fmla="*/ 2171086 w 4111436"/>
              <a:gd name="connsiteY87" fmla="*/ 781 h 4111436"/>
              <a:gd name="connsiteX88" fmla="*/ 2055719 w 4111436"/>
              <a:gd name="connsiteY88" fmla="*/ 382434 h 4111436"/>
              <a:gd name="connsiteX89" fmla="*/ 1940352 w 4111436"/>
              <a:gd name="connsiteY89" fmla="*/ 783 h 4111436"/>
              <a:gd name="connsiteX90" fmla="*/ 2055719 w 4111436"/>
              <a:gd name="connsiteY90" fmla="*/ 92011 h 4111436"/>
              <a:gd name="connsiteX91" fmla="*/ 2171086 w 4111436"/>
              <a:gd name="connsiteY91" fmla="*/ 781 h 411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111436" h="4111436">
                <a:moveTo>
                  <a:pt x="2055718" y="3729003"/>
                </a:moveTo>
                <a:cubicBezTo>
                  <a:pt x="2451017" y="4019426"/>
                  <a:pt x="2136392" y="4245311"/>
                  <a:pt x="2055718" y="4019426"/>
                </a:cubicBezTo>
                <a:cubicBezTo>
                  <a:pt x="1975045" y="4245311"/>
                  <a:pt x="1660420" y="4019426"/>
                  <a:pt x="2055718" y="3729003"/>
                </a:cubicBezTo>
                <a:close/>
                <a:moveTo>
                  <a:pt x="2488796" y="3671988"/>
                </a:moveTo>
                <a:cubicBezTo>
                  <a:pt x="2945792" y="3850204"/>
                  <a:pt x="2700351" y="4149823"/>
                  <a:pt x="2563963" y="3952515"/>
                </a:cubicBezTo>
                <a:cubicBezTo>
                  <a:pt x="2544502" y="4191583"/>
                  <a:pt x="2182134" y="4054825"/>
                  <a:pt x="2488796" y="3671988"/>
                </a:cubicBezTo>
                <a:close/>
                <a:moveTo>
                  <a:pt x="1622639" y="3671987"/>
                </a:moveTo>
                <a:cubicBezTo>
                  <a:pt x="1929302" y="4054825"/>
                  <a:pt x="1566934" y="4191583"/>
                  <a:pt x="1547472" y="3952514"/>
                </a:cubicBezTo>
                <a:cubicBezTo>
                  <a:pt x="1411085" y="4149823"/>
                  <a:pt x="1165644" y="3850204"/>
                  <a:pt x="1622639" y="3671987"/>
                </a:cubicBezTo>
                <a:close/>
                <a:moveTo>
                  <a:pt x="2892361" y="3504825"/>
                </a:moveTo>
                <a:cubicBezTo>
                  <a:pt x="3379911" y="3558689"/>
                  <a:pt x="3220380" y="3911624"/>
                  <a:pt x="3037572" y="3756339"/>
                </a:cubicBezTo>
                <a:cubicBezTo>
                  <a:pt x="3080650" y="3992297"/>
                  <a:pt x="2695234" y="3953988"/>
                  <a:pt x="2892361" y="3504825"/>
                </a:cubicBezTo>
                <a:close/>
                <a:moveTo>
                  <a:pt x="1219076" y="3504825"/>
                </a:moveTo>
                <a:cubicBezTo>
                  <a:pt x="1416203" y="3953988"/>
                  <a:pt x="1030787" y="3992297"/>
                  <a:pt x="1073864" y="3756338"/>
                </a:cubicBezTo>
                <a:cubicBezTo>
                  <a:pt x="891057" y="3911624"/>
                  <a:pt x="731526" y="3558689"/>
                  <a:pt x="1219076" y="3504825"/>
                </a:cubicBezTo>
                <a:close/>
                <a:moveTo>
                  <a:pt x="3323502" y="3230123"/>
                </a:moveTo>
                <a:cubicBezTo>
                  <a:pt x="3715342" y="3210632"/>
                  <a:pt x="3647491" y="3540532"/>
                  <a:pt x="3444269" y="3444269"/>
                </a:cubicBezTo>
                <a:cubicBezTo>
                  <a:pt x="3546949" y="3661039"/>
                  <a:pt x="3164751" y="3723787"/>
                  <a:pt x="3238909" y="3238909"/>
                </a:cubicBezTo>
                <a:cubicBezTo>
                  <a:pt x="3269214" y="3234274"/>
                  <a:pt x="3297379" y="3231422"/>
                  <a:pt x="3323502" y="3230123"/>
                </a:cubicBezTo>
                <a:close/>
                <a:moveTo>
                  <a:pt x="787934" y="3230122"/>
                </a:moveTo>
                <a:cubicBezTo>
                  <a:pt x="814056" y="3231422"/>
                  <a:pt x="842222" y="3234274"/>
                  <a:pt x="872527" y="3238909"/>
                </a:cubicBezTo>
                <a:cubicBezTo>
                  <a:pt x="946685" y="3723787"/>
                  <a:pt x="564487" y="3661039"/>
                  <a:pt x="667167" y="3444269"/>
                </a:cubicBezTo>
                <a:cubicBezTo>
                  <a:pt x="463946" y="3540532"/>
                  <a:pt x="396094" y="3210632"/>
                  <a:pt x="787934" y="3230122"/>
                </a:cubicBezTo>
                <a:close/>
                <a:moveTo>
                  <a:pt x="3715047" y="2836253"/>
                </a:moveTo>
                <a:cubicBezTo>
                  <a:pt x="3958712" y="2824701"/>
                  <a:pt x="3948055" y="3072573"/>
                  <a:pt x="3756338" y="3037573"/>
                </a:cubicBezTo>
                <a:cubicBezTo>
                  <a:pt x="3911624" y="3220380"/>
                  <a:pt x="3558689" y="3379911"/>
                  <a:pt x="3504825" y="2892361"/>
                </a:cubicBezTo>
                <a:cubicBezTo>
                  <a:pt x="3589043" y="2855400"/>
                  <a:pt x="3658817" y="2838918"/>
                  <a:pt x="3715047" y="2836253"/>
                </a:cubicBezTo>
                <a:close/>
                <a:moveTo>
                  <a:pt x="396389" y="2836252"/>
                </a:moveTo>
                <a:cubicBezTo>
                  <a:pt x="452619" y="2838918"/>
                  <a:pt x="522393" y="2855399"/>
                  <a:pt x="606611" y="2892361"/>
                </a:cubicBezTo>
                <a:cubicBezTo>
                  <a:pt x="552747" y="3379911"/>
                  <a:pt x="199812" y="3220380"/>
                  <a:pt x="355097" y="3037572"/>
                </a:cubicBezTo>
                <a:cubicBezTo>
                  <a:pt x="163381" y="3072573"/>
                  <a:pt x="152725" y="2824701"/>
                  <a:pt x="396389" y="2836252"/>
                </a:cubicBezTo>
                <a:close/>
                <a:moveTo>
                  <a:pt x="3954844" y="2366424"/>
                </a:moveTo>
                <a:cubicBezTo>
                  <a:pt x="4103597" y="2375127"/>
                  <a:pt x="4116874" y="2550584"/>
                  <a:pt x="3952514" y="2563964"/>
                </a:cubicBezTo>
                <a:cubicBezTo>
                  <a:pt x="4149823" y="2700351"/>
                  <a:pt x="3850204" y="2945792"/>
                  <a:pt x="3671987" y="2488797"/>
                </a:cubicBezTo>
                <a:cubicBezTo>
                  <a:pt x="3791624" y="2392965"/>
                  <a:pt x="3887230" y="2362468"/>
                  <a:pt x="3954844" y="2366424"/>
                </a:cubicBezTo>
                <a:close/>
                <a:moveTo>
                  <a:pt x="156592" y="2366423"/>
                </a:moveTo>
                <a:cubicBezTo>
                  <a:pt x="224207" y="2362467"/>
                  <a:pt x="319813" y="2392964"/>
                  <a:pt x="439449" y="2488796"/>
                </a:cubicBezTo>
                <a:cubicBezTo>
                  <a:pt x="261233" y="2945792"/>
                  <a:pt x="-38385" y="2700351"/>
                  <a:pt x="158922" y="2563963"/>
                </a:cubicBezTo>
                <a:cubicBezTo>
                  <a:pt x="-5437" y="2550584"/>
                  <a:pt x="7840" y="2375127"/>
                  <a:pt x="156592" y="2366423"/>
                </a:cubicBezTo>
                <a:close/>
                <a:moveTo>
                  <a:pt x="4008082" y="1860732"/>
                </a:moveTo>
                <a:cubicBezTo>
                  <a:pt x="4125310" y="1863490"/>
                  <a:pt x="4160604" y="2005298"/>
                  <a:pt x="4019426" y="2055719"/>
                </a:cubicBezTo>
                <a:cubicBezTo>
                  <a:pt x="4245311" y="2136392"/>
                  <a:pt x="4019426" y="2451017"/>
                  <a:pt x="3729003" y="2055719"/>
                </a:cubicBezTo>
                <a:cubicBezTo>
                  <a:pt x="3837912" y="1907482"/>
                  <a:pt x="3937745" y="1859078"/>
                  <a:pt x="4008082" y="1860732"/>
                </a:cubicBezTo>
                <a:close/>
                <a:moveTo>
                  <a:pt x="103354" y="1860732"/>
                </a:moveTo>
                <a:cubicBezTo>
                  <a:pt x="173691" y="1859078"/>
                  <a:pt x="273524" y="1907481"/>
                  <a:pt x="382433" y="2055718"/>
                </a:cubicBezTo>
                <a:cubicBezTo>
                  <a:pt x="92010" y="2451017"/>
                  <a:pt x="-133875" y="2136392"/>
                  <a:pt x="92010" y="2055718"/>
                </a:cubicBezTo>
                <a:cubicBezTo>
                  <a:pt x="-49167" y="2005298"/>
                  <a:pt x="-13874" y="1863489"/>
                  <a:pt x="103354" y="1860732"/>
                </a:cubicBezTo>
                <a:close/>
                <a:moveTo>
                  <a:pt x="3923829" y="1358232"/>
                </a:moveTo>
                <a:cubicBezTo>
                  <a:pt x="4017255" y="1359533"/>
                  <a:pt x="4063500" y="1470756"/>
                  <a:pt x="3952515" y="1547474"/>
                </a:cubicBezTo>
                <a:cubicBezTo>
                  <a:pt x="4191583" y="1566935"/>
                  <a:pt x="4054825" y="1929303"/>
                  <a:pt x="3671988" y="1622641"/>
                </a:cubicBezTo>
                <a:cubicBezTo>
                  <a:pt x="3749957" y="1422705"/>
                  <a:pt x="3851164" y="1357220"/>
                  <a:pt x="3923829" y="1358232"/>
                </a:cubicBezTo>
                <a:close/>
                <a:moveTo>
                  <a:pt x="187608" y="1358232"/>
                </a:moveTo>
                <a:cubicBezTo>
                  <a:pt x="260273" y="1357220"/>
                  <a:pt x="361480" y="1422705"/>
                  <a:pt x="439450" y="1622641"/>
                </a:cubicBezTo>
                <a:cubicBezTo>
                  <a:pt x="56612" y="1929303"/>
                  <a:pt x="-80145" y="1566935"/>
                  <a:pt x="158923" y="1547474"/>
                </a:cubicBezTo>
                <a:cubicBezTo>
                  <a:pt x="47937" y="1470756"/>
                  <a:pt x="94182" y="1359532"/>
                  <a:pt x="187608" y="1358232"/>
                </a:cubicBezTo>
                <a:close/>
                <a:moveTo>
                  <a:pt x="3709013" y="895087"/>
                </a:moveTo>
                <a:cubicBezTo>
                  <a:pt x="3784569" y="896877"/>
                  <a:pt x="3833981" y="982461"/>
                  <a:pt x="3756339" y="1073865"/>
                </a:cubicBezTo>
                <a:cubicBezTo>
                  <a:pt x="3992297" y="1030788"/>
                  <a:pt x="3953988" y="1416203"/>
                  <a:pt x="3504825" y="1219077"/>
                </a:cubicBezTo>
                <a:cubicBezTo>
                  <a:pt x="3531757" y="975302"/>
                  <a:pt x="3633457" y="893297"/>
                  <a:pt x="3709013" y="895087"/>
                </a:cubicBezTo>
                <a:close/>
                <a:moveTo>
                  <a:pt x="402423" y="895086"/>
                </a:moveTo>
                <a:cubicBezTo>
                  <a:pt x="477979" y="893297"/>
                  <a:pt x="579679" y="975301"/>
                  <a:pt x="606612" y="1219076"/>
                </a:cubicBezTo>
                <a:cubicBezTo>
                  <a:pt x="157448" y="1416203"/>
                  <a:pt x="119139" y="1030788"/>
                  <a:pt x="355098" y="1073864"/>
                </a:cubicBezTo>
                <a:cubicBezTo>
                  <a:pt x="277455" y="982461"/>
                  <a:pt x="326867" y="896876"/>
                  <a:pt x="402423" y="895086"/>
                </a:cubicBezTo>
                <a:close/>
                <a:moveTo>
                  <a:pt x="3379430" y="504060"/>
                </a:moveTo>
                <a:cubicBezTo>
                  <a:pt x="3441305" y="506975"/>
                  <a:pt x="3489192" y="572331"/>
                  <a:pt x="3444269" y="667168"/>
                </a:cubicBezTo>
                <a:cubicBezTo>
                  <a:pt x="3661039" y="564487"/>
                  <a:pt x="3723787" y="946686"/>
                  <a:pt x="3238909" y="872528"/>
                </a:cubicBezTo>
                <a:cubicBezTo>
                  <a:pt x="3197195" y="599784"/>
                  <a:pt x="3299875" y="500312"/>
                  <a:pt x="3379430" y="504060"/>
                </a:cubicBezTo>
                <a:close/>
                <a:moveTo>
                  <a:pt x="732007" y="504060"/>
                </a:moveTo>
                <a:cubicBezTo>
                  <a:pt x="811561" y="500312"/>
                  <a:pt x="914241" y="599783"/>
                  <a:pt x="872528" y="872527"/>
                </a:cubicBezTo>
                <a:cubicBezTo>
                  <a:pt x="387649" y="946686"/>
                  <a:pt x="450398" y="564487"/>
                  <a:pt x="667167" y="667167"/>
                </a:cubicBezTo>
                <a:cubicBezTo>
                  <a:pt x="622245" y="572331"/>
                  <a:pt x="670131" y="506975"/>
                  <a:pt x="732007" y="504060"/>
                </a:cubicBezTo>
                <a:close/>
                <a:moveTo>
                  <a:pt x="2958580" y="212554"/>
                </a:moveTo>
                <a:cubicBezTo>
                  <a:pt x="3009624" y="216698"/>
                  <a:pt x="3053727" y="266613"/>
                  <a:pt x="3037573" y="355098"/>
                </a:cubicBezTo>
                <a:cubicBezTo>
                  <a:pt x="3220380" y="199812"/>
                  <a:pt x="3379911" y="552747"/>
                  <a:pt x="2892361" y="606612"/>
                </a:cubicBezTo>
                <a:cubicBezTo>
                  <a:pt x="2769157" y="325885"/>
                  <a:pt x="2873508" y="205647"/>
                  <a:pt x="2958580" y="212554"/>
                </a:cubicBezTo>
                <a:close/>
                <a:moveTo>
                  <a:pt x="1152857" y="212554"/>
                </a:moveTo>
                <a:cubicBezTo>
                  <a:pt x="1237929" y="205647"/>
                  <a:pt x="1342281" y="325885"/>
                  <a:pt x="1219077" y="606611"/>
                </a:cubicBezTo>
                <a:cubicBezTo>
                  <a:pt x="731526" y="552747"/>
                  <a:pt x="891057" y="199812"/>
                  <a:pt x="1073865" y="355098"/>
                </a:cubicBezTo>
                <a:cubicBezTo>
                  <a:pt x="1057711" y="266613"/>
                  <a:pt x="1101814" y="216698"/>
                  <a:pt x="1152857" y="212554"/>
                </a:cubicBezTo>
                <a:close/>
                <a:moveTo>
                  <a:pt x="2476140" y="40943"/>
                </a:moveTo>
                <a:cubicBezTo>
                  <a:pt x="2518313" y="46208"/>
                  <a:pt x="2557882" y="84213"/>
                  <a:pt x="2563964" y="158922"/>
                </a:cubicBezTo>
                <a:cubicBezTo>
                  <a:pt x="2700351" y="-38385"/>
                  <a:pt x="2945792" y="261233"/>
                  <a:pt x="2488797" y="439449"/>
                </a:cubicBezTo>
                <a:cubicBezTo>
                  <a:pt x="2277966" y="176248"/>
                  <a:pt x="2383357" y="29360"/>
                  <a:pt x="2476140" y="40943"/>
                </a:cubicBezTo>
                <a:close/>
                <a:moveTo>
                  <a:pt x="1635297" y="40941"/>
                </a:moveTo>
                <a:cubicBezTo>
                  <a:pt x="1728079" y="29358"/>
                  <a:pt x="1833470" y="176248"/>
                  <a:pt x="1622640" y="439449"/>
                </a:cubicBezTo>
                <a:cubicBezTo>
                  <a:pt x="1165644" y="261233"/>
                  <a:pt x="1411085" y="-38387"/>
                  <a:pt x="1547473" y="158922"/>
                </a:cubicBezTo>
                <a:cubicBezTo>
                  <a:pt x="1553555" y="84213"/>
                  <a:pt x="1593123" y="46206"/>
                  <a:pt x="1635297" y="40941"/>
                </a:cubicBezTo>
                <a:close/>
                <a:moveTo>
                  <a:pt x="2171086" y="781"/>
                </a:moveTo>
                <a:cubicBezTo>
                  <a:pt x="2263704" y="13607"/>
                  <a:pt x="2327487" y="182768"/>
                  <a:pt x="2055719" y="382434"/>
                </a:cubicBezTo>
                <a:cubicBezTo>
                  <a:pt x="1783951" y="182768"/>
                  <a:pt x="1847733" y="13608"/>
                  <a:pt x="1940352" y="783"/>
                </a:cubicBezTo>
                <a:cubicBezTo>
                  <a:pt x="1982451" y="-5047"/>
                  <a:pt x="2030509" y="21423"/>
                  <a:pt x="2055719" y="92011"/>
                </a:cubicBezTo>
                <a:cubicBezTo>
                  <a:pt x="2080930" y="21423"/>
                  <a:pt x="2128987" y="-5049"/>
                  <a:pt x="2171086" y="7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23" name="肘形连接符 122"/>
          <p:cNvCxnSpPr>
            <a:endCxn id="5" idx="1"/>
          </p:cNvCxnSpPr>
          <p:nvPr/>
        </p:nvCxnSpPr>
        <p:spPr>
          <a:xfrm>
            <a:off x="2406810" y="1061945"/>
            <a:ext cx="736433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肘形连接符 126"/>
          <p:cNvCxnSpPr>
            <a:endCxn id="6" idx="1"/>
          </p:cNvCxnSpPr>
          <p:nvPr/>
        </p:nvCxnSpPr>
        <p:spPr>
          <a:xfrm flipV="1">
            <a:off x="2369636" y="2569386"/>
            <a:ext cx="773604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flipV="1">
            <a:off x="2322985" y="4637878"/>
            <a:ext cx="807200" cy="0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流程图: 联系 133"/>
          <p:cNvSpPr/>
          <p:nvPr/>
        </p:nvSpPr>
        <p:spPr>
          <a:xfrm>
            <a:off x="2709546" y="991723"/>
            <a:ext cx="144016" cy="172568"/>
          </a:xfrm>
          <a:prstGeom prst="flowChartConnector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137" name="流程图: 联系 136"/>
          <p:cNvSpPr/>
          <p:nvPr/>
        </p:nvSpPr>
        <p:spPr>
          <a:xfrm>
            <a:off x="2695713" y="1593841"/>
            <a:ext cx="144016" cy="172568"/>
          </a:xfrm>
          <a:prstGeom prst="flowChartConnector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138" name="流程图: 联系 137"/>
          <p:cNvSpPr/>
          <p:nvPr/>
        </p:nvSpPr>
        <p:spPr>
          <a:xfrm>
            <a:off x="2701821" y="2515487"/>
            <a:ext cx="144016" cy="172568"/>
          </a:xfrm>
          <a:prstGeom prst="flowChartConnector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139" name="流程图: 联系 138"/>
          <p:cNvSpPr/>
          <p:nvPr/>
        </p:nvSpPr>
        <p:spPr>
          <a:xfrm>
            <a:off x="2686239" y="3104009"/>
            <a:ext cx="144016" cy="172568"/>
          </a:xfrm>
          <a:prstGeom prst="flowChartConnector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140" name="流程图: 联系 139"/>
          <p:cNvSpPr/>
          <p:nvPr/>
        </p:nvSpPr>
        <p:spPr>
          <a:xfrm>
            <a:off x="2686239" y="3733367"/>
            <a:ext cx="144016" cy="172568"/>
          </a:xfrm>
          <a:prstGeom prst="flowChartConnector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141" name="流程图: 联系 140"/>
          <p:cNvSpPr/>
          <p:nvPr/>
        </p:nvSpPr>
        <p:spPr>
          <a:xfrm>
            <a:off x="2675157" y="4557801"/>
            <a:ext cx="144016" cy="172568"/>
          </a:xfrm>
          <a:prstGeom prst="flowChartConnector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cxnSp>
        <p:nvCxnSpPr>
          <p:cNvPr id="57" name="肘形连接符 56"/>
          <p:cNvCxnSpPr/>
          <p:nvPr/>
        </p:nvCxnSpPr>
        <p:spPr>
          <a:xfrm rot="5400000">
            <a:off x="2482988" y="3523828"/>
            <a:ext cx="545046" cy="1588"/>
          </a:xfrm>
          <a:prstGeom prst="bentConnector3">
            <a:avLst>
              <a:gd name="adj1" fmla="val 50000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肘形连接符 59"/>
          <p:cNvCxnSpPr>
            <a:endCxn id="7" idx="1"/>
          </p:cNvCxnSpPr>
          <p:nvPr/>
        </p:nvCxnSpPr>
        <p:spPr>
          <a:xfrm>
            <a:off x="2786052" y="3834496"/>
            <a:ext cx="357190" cy="11568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6955104" y="1491633"/>
            <a:ext cx="857256" cy="46165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r>
              <a:rPr lang="zh-CN" altLang="en-US" sz="1200" dirty="0" smtClean="0"/>
              <a:t>关联</a:t>
            </a:r>
            <a:endParaRPr lang="en-US" altLang="zh-CN" sz="1200" dirty="0" smtClean="0"/>
          </a:p>
          <a:p>
            <a:r>
              <a:rPr lang="zh-CN" altLang="en-US" sz="1200" dirty="0" smtClean="0"/>
              <a:t>经费卡号</a:t>
            </a:r>
            <a:endParaRPr lang="zh-CN" altLang="en-US" sz="1200" dirty="0"/>
          </a:p>
        </p:txBody>
      </p:sp>
      <p:sp>
        <p:nvSpPr>
          <p:cNvPr id="83" name="右大括号 82"/>
          <p:cNvSpPr/>
          <p:nvPr/>
        </p:nvSpPr>
        <p:spPr>
          <a:xfrm>
            <a:off x="6643702" y="1000114"/>
            <a:ext cx="357190" cy="15001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84" name="右大括号 83"/>
          <p:cNvSpPr/>
          <p:nvPr/>
        </p:nvSpPr>
        <p:spPr>
          <a:xfrm>
            <a:off x="6643702" y="2548612"/>
            <a:ext cx="428628" cy="21662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7027112" y="3372834"/>
            <a:ext cx="857256" cy="46165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r>
              <a:rPr lang="zh-CN" altLang="en-US" sz="1200" dirty="0" smtClean="0"/>
              <a:t>关联</a:t>
            </a:r>
            <a:endParaRPr lang="en-US" altLang="zh-CN" sz="1200" dirty="0" smtClean="0"/>
          </a:p>
          <a:p>
            <a:r>
              <a:rPr lang="zh-CN" altLang="en-US" sz="1200" dirty="0" smtClean="0"/>
              <a:t>申购单号</a:t>
            </a:r>
            <a:endParaRPr lang="zh-CN" altLang="en-US" sz="1200" dirty="0"/>
          </a:p>
        </p:txBody>
      </p:sp>
      <p:sp>
        <p:nvSpPr>
          <p:cNvPr id="49" name="下箭头 48"/>
          <p:cNvSpPr/>
          <p:nvPr/>
        </p:nvSpPr>
        <p:spPr>
          <a:xfrm>
            <a:off x="4071934" y="2000246"/>
            <a:ext cx="71438" cy="285752"/>
          </a:xfrm>
          <a:prstGeom prst="downArrow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下箭头 49"/>
          <p:cNvSpPr/>
          <p:nvPr/>
        </p:nvSpPr>
        <p:spPr>
          <a:xfrm>
            <a:off x="4071934" y="4071948"/>
            <a:ext cx="71438" cy="285752"/>
          </a:xfrm>
          <a:prstGeom prst="downArrow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76" name="圆角矩形 75"/>
          <p:cNvSpPr/>
          <p:nvPr/>
        </p:nvSpPr>
        <p:spPr>
          <a:xfrm>
            <a:off x="5118388" y="3086064"/>
            <a:ext cx="1311000" cy="285751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5107712" y="2304433"/>
            <a:ext cx="1178800" cy="643984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987726" y="1411088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附件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5111858" y="1433847"/>
            <a:ext cx="1191184" cy="576088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56668"/>
            <a:ext cx="4500000" cy="42685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135" name="TextBox 3"/>
          <p:cNvSpPr txBox="1">
            <a:spLocks noChangeArrowheads="1"/>
          </p:cNvSpPr>
          <p:nvPr/>
        </p:nvSpPr>
        <p:spPr bwMode="auto">
          <a:xfrm>
            <a:off x="7378" y="51470"/>
            <a:ext cx="3635928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defTabSz="1068308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工程项目的采购程序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42910" y="1300113"/>
            <a:ext cx="1317803" cy="714380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批复文件扫描</a:t>
            </a:r>
            <a:r>
              <a:rPr lang="en-US" altLang="zh-CN" sz="800" dirty="0" smtClean="0"/>
              <a:t>PDF;</a:t>
            </a:r>
          </a:p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报价函及比价说明；</a:t>
            </a:r>
            <a:endParaRPr lang="en-US" altLang="zh-CN" sz="800" dirty="0" smtClean="0"/>
          </a:p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磋商或招标技术文件</a:t>
            </a:r>
            <a:endParaRPr lang="en-US" altLang="zh-CN" sz="800" dirty="0" smtClean="0"/>
          </a:p>
          <a:p>
            <a:r>
              <a:rPr lang="zh-CN" altLang="en-US" sz="800" dirty="0" smtClean="0"/>
              <a:t>（图纸、清单、预算等）</a:t>
            </a: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722858" y="785800"/>
            <a:ext cx="1714512" cy="411911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工程负责人登录采购信息系统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84126" y="1442988"/>
            <a:ext cx="2000265" cy="43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</a:t>
            </a:r>
            <a:r>
              <a:rPr lang="zh-CN" altLang="en-US" sz="11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采购申请单</a:t>
            </a:r>
            <a:endParaRPr lang="zh-CN" altLang="en-US" sz="11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2579983" y="2304433"/>
            <a:ext cx="2000265" cy="42558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</a:t>
            </a:r>
            <a:r>
              <a:rPr lang="zh-CN" altLang="en-US" sz="11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合同申请单</a:t>
            </a:r>
            <a:endParaRPr lang="zh-CN" altLang="en-US" sz="11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2575315" y="3539560"/>
            <a:ext cx="2000265" cy="30641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</a:t>
            </a:r>
            <a:r>
              <a:rPr lang="zh-CN" altLang="en-US" sz="11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合同付款申请</a:t>
            </a:r>
            <a:endParaRPr lang="zh-CN" altLang="en-US" sz="11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575315" y="4197637"/>
            <a:ext cx="2000265" cy="29702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提交</a:t>
            </a:r>
            <a:r>
              <a:rPr lang="zh-CN" altLang="en-US" sz="11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验收申请单</a:t>
            </a:r>
            <a:endParaRPr lang="zh-CN" altLang="en-US" sz="11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770182" y="2300245"/>
            <a:ext cx="1158612" cy="430908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磋商或评标报告</a:t>
            </a:r>
            <a:endParaRPr lang="en-US" altLang="zh-CN" sz="800" dirty="0" smtClean="0"/>
          </a:p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合同扫描</a:t>
            </a:r>
            <a:r>
              <a:rPr lang="en-US" altLang="zh-CN" sz="800" dirty="0" smtClean="0"/>
              <a:t>PDF</a:t>
            </a:r>
            <a:r>
              <a:rPr lang="zh-CN" altLang="en-US" sz="800" dirty="0" smtClean="0"/>
              <a:t>文件</a:t>
            </a: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500034" y="3528501"/>
            <a:ext cx="1404585" cy="48625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付款依据或验收意见；</a:t>
            </a:r>
            <a:endParaRPr lang="en-US" altLang="zh-CN" sz="800" dirty="0" smtClean="0"/>
          </a:p>
          <a:p>
            <a:pPr>
              <a:buFont typeface="Wingdings" pitchFamily="2" charset="2"/>
              <a:buChar char="ü"/>
            </a:pPr>
            <a:r>
              <a:rPr lang="zh-CN" altLang="zh-CN" sz="800" dirty="0" smtClean="0"/>
              <a:t>合同履行情况</a:t>
            </a:r>
            <a:r>
              <a:rPr lang="zh-CN" altLang="en-US" sz="800" dirty="0" smtClean="0"/>
              <a:t>说明</a:t>
            </a:r>
            <a:endParaRPr lang="zh-CN" altLang="en-US" sz="800" dirty="0"/>
          </a:p>
        </p:txBody>
      </p:sp>
      <p:sp>
        <p:nvSpPr>
          <p:cNvPr id="84" name="圆角矩形 83"/>
          <p:cNvSpPr/>
          <p:nvPr/>
        </p:nvSpPr>
        <p:spPr>
          <a:xfrm>
            <a:off x="786223" y="4157633"/>
            <a:ext cx="1142571" cy="431223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竣工验收报告</a:t>
            </a:r>
            <a:endParaRPr lang="en-US" altLang="zh-CN" sz="800" dirty="0" smtClean="0"/>
          </a:p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竣工审计决算报告</a:t>
            </a:r>
            <a:endParaRPr lang="en-US" altLang="zh-CN" sz="800" dirty="0" smtClean="0"/>
          </a:p>
          <a:p>
            <a:pPr>
              <a:buFont typeface="Wingdings" pitchFamily="2" charset="2"/>
              <a:buChar char="ü"/>
            </a:pPr>
            <a:r>
              <a:rPr lang="zh-CN" altLang="en-US" sz="800" dirty="0" smtClean="0"/>
              <a:t>竣工图目录</a:t>
            </a: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5" name="直接箭头连接符 144"/>
          <p:cNvCxnSpPr>
            <a:stCxn id="64" idx="2"/>
            <a:endCxn id="68" idx="0"/>
          </p:cNvCxnSpPr>
          <p:nvPr/>
        </p:nvCxnSpPr>
        <p:spPr>
          <a:xfrm>
            <a:off x="3575448" y="3845976"/>
            <a:ext cx="0" cy="351658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4572000" y="2307584"/>
            <a:ext cx="448664" cy="246221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审核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43" name="肘形连接符 42"/>
          <p:cNvCxnSpPr/>
          <p:nvPr/>
        </p:nvCxnSpPr>
        <p:spPr>
          <a:xfrm rot="10800000">
            <a:off x="1941186" y="1636557"/>
            <a:ext cx="642943" cy="0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115170" y="1468273"/>
            <a:ext cx="1165704" cy="661714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dk1"/>
                </a:solidFill>
                <a:latin typeface="+mn-lt"/>
                <a:ea typeface="+mn-ea"/>
              </a:rPr>
              <a:t>部门负责人</a:t>
            </a:r>
            <a:endParaRPr lang="en-US" altLang="zh-CN" sz="900" dirty="0">
              <a:solidFill>
                <a:schemeClr val="dk1"/>
              </a:solidFill>
              <a:latin typeface="+mn-lt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dk1"/>
                </a:solidFill>
                <a:latin typeface="+mn-lt"/>
                <a:ea typeface="+mn-ea"/>
              </a:rPr>
              <a:t>审计部门</a:t>
            </a:r>
            <a:r>
              <a:rPr lang="zh-CN" altLang="en-US" sz="900" dirty="0" smtClean="0">
                <a:solidFill>
                  <a:schemeClr val="dk1"/>
                </a:solidFill>
                <a:latin typeface="+mn-lt"/>
                <a:ea typeface="+mn-ea"/>
              </a:rPr>
              <a:t>负责人</a:t>
            </a:r>
            <a:endParaRPr lang="en-US" altLang="zh-CN" sz="900" dirty="0" smtClean="0">
              <a:solidFill>
                <a:schemeClr val="dk1"/>
              </a:solidFill>
              <a:latin typeface="+mn-lt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u="sng" dirty="0" smtClean="0">
                <a:solidFill>
                  <a:schemeClr val="dk1"/>
                </a:solidFill>
                <a:latin typeface="+mn-ea"/>
                <a:ea typeface="+mn-ea"/>
              </a:rPr>
              <a:t>采购与招标办</a:t>
            </a:r>
            <a:endParaRPr lang="zh-CN" altLang="en-US" sz="900" dirty="0">
              <a:solidFill>
                <a:schemeClr val="dk1"/>
              </a:solidFill>
              <a:latin typeface="+mn-ea"/>
              <a:ea typeface="+mn-ea"/>
            </a:endParaRPr>
          </a:p>
          <a:p>
            <a:endParaRPr lang="zh-CN" altLang="en-US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103047" y="2362513"/>
            <a:ext cx="1165692" cy="507825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dk1"/>
                </a:solidFill>
                <a:latin typeface="+mn-lt"/>
                <a:ea typeface="+mn-ea"/>
              </a:rPr>
              <a:t>项目负责人</a:t>
            </a:r>
            <a:endParaRPr lang="en-US" altLang="zh-CN" sz="900" dirty="0">
              <a:solidFill>
                <a:schemeClr val="dk1"/>
              </a:solidFill>
              <a:latin typeface="+mn-lt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dk1"/>
                </a:solidFill>
                <a:latin typeface="+mn-lt"/>
                <a:ea typeface="+mn-ea"/>
              </a:rPr>
              <a:t>实施部门负责人</a:t>
            </a:r>
            <a:endParaRPr lang="en-US" altLang="zh-CN" sz="900" dirty="0">
              <a:solidFill>
                <a:schemeClr val="dk1"/>
              </a:solidFill>
              <a:latin typeface="+mn-lt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dk1"/>
                </a:solidFill>
                <a:latin typeface="+mn-lt"/>
                <a:ea typeface="+mn-ea"/>
              </a:rPr>
              <a:t>采购与招标</a:t>
            </a:r>
            <a:r>
              <a:rPr lang="zh-CN" altLang="en-US" sz="900" dirty="0" smtClean="0">
                <a:solidFill>
                  <a:schemeClr val="dk1"/>
                </a:solidFill>
                <a:latin typeface="+mn-lt"/>
                <a:ea typeface="+mn-ea"/>
              </a:rPr>
              <a:t>办</a:t>
            </a:r>
            <a:endParaRPr lang="zh-CN" altLang="en-US" sz="9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3580114" y="1217845"/>
            <a:ext cx="0" cy="216000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>
            <a:off x="3580114" y="1908573"/>
            <a:ext cx="3876" cy="375011"/>
          </a:xfrm>
          <a:prstGeom prst="straightConnector1">
            <a:avLst/>
          </a:prstGeom>
          <a:ln>
            <a:solidFill>
              <a:srgbClr val="474B78"/>
            </a:solidFill>
            <a:prstDash val="solid"/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H="1">
            <a:off x="3570784" y="3295816"/>
            <a:ext cx="1247" cy="240458"/>
          </a:xfrm>
          <a:prstGeom prst="straightConnector1">
            <a:avLst/>
          </a:prstGeom>
          <a:ln>
            <a:solidFill>
              <a:srgbClr val="474B78"/>
            </a:solidFill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3500430" y="1943055"/>
            <a:ext cx="1210576" cy="338548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algn="ctr"/>
            <a:r>
              <a:rPr lang="zh-CN" altLang="en-US" sz="800" b="1" dirty="0" smtClean="0">
                <a:solidFill>
                  <a:srgbClr val="A40000"/>
                </a:solidFill>
                <a:latin typeface="+mn-lt"/>
                <a:ea typeface="+mn-ea"/>
              </a:rPr>
              <a:t>拟定书面合同</a:t>
            </a:r>
            <a:endParaRPr lang="en-US" altLang="zh-CN" sz="800" b="1" dirty="0" smtClean="0">
              <a:solidFill>
                <a:srgbClr val="A40000"/>
              </a:solidFill>
              <a:latin typeface="+mn-lt"/>
              <a:ea typeface="+mn-ea"/>
            </a:endParaRPr>
          </a:p>
          <a:p>
            <a:pPr algn="ctr"/>
            <a:r>
              <a:rPr lang="zh-CN" altLang="en-US" sz="800" b="1" dirty="0" smtClean="0">
                <a:solidFill>
                  <a:srgbClr val="A40000"/>
                </a:solidFill>
                <a:latin typeface="+mn-lt"/>
                <a:ea typeface="+mn-ea"/>
              </a:rPr>
              <a:t>（承包商签字、盖章）</a:t>
            </a:r>
            <a:endParaRPr lang="zh-CN" altLang="en-US" sz="800" b="1" dirty="0">
              <a:solidFill>
                <a:srgbClr val="A40000"/>
              </a:solidFill>
              <a:latin typeface="+mn-lt"/>
              <a:ea typeface="+mn-ea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2575315" y="2996814"/>
            <a:ext cx="2000265" cy="27796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1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签字确认</a:t>
            </a:r>
            <a:r>
              <a:rPr lang="zh-CN" altLang="en-US" sz="11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书面合同</a:t>
            </a:r>
            <a:endParaRPr lang="zh-CN" altLang="en-US" sz="11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72066" y="3086063"/>
            <a:ext cx="1500198" cy="369326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 smtClean="0">
                <a:solidFill>
                  <a:schemeClr val="dk1"/>
                </a:solidFill>
                <a:latin typeface="+mn-lt"/>
                <a:ea typeface="+mn-ea"/>
              </a:rPr>
              <a:t>采购与招标办：盖章</a:t>
            </a:r>
            <a:r>
              <a:rPr lang="zh-CN" altLang="en-US" sz="900" dirty="0">
                <a:solidFill>
                  <a:schemeClr val="dk1"/>
                </a:solidFill>
                <a:latin typeface="+mn-lt"/>
                <a:ea typeface="+mn-ea"/>
              </a:rPr>
              <a:t>、</a:t>
            </a:r>
            <a:r>
              <a:rPr lang="zh-CN" altLang="en-US" sz="900" dirty="0" smtClean="0">
                <a:solidFill>
                  <a:schemeClr val="dk1"/>
                </a:solidFill>
                <a:latin typeface="+mn-lt"/>
                <a:ea typeface="+mn-ea"/>
              </a:rPr>
              <a:t>备案</a:t>
            </a:r>
            <a:endParaRPr lang="en-US" altLang="zh-CN" sz="9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059164" y="2304437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附件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987726" y="3554228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附件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987726" y="4130914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附件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72000" y="2946040"/>
            <a:ext cx="441146" cy="246221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备案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5" name="TextBox 175"/>
          <p:cNvSpPr txBox="1"/>
          <p:nvPr/>
        </p:nvSpPr>
        <p:spPr>
          <a:xfrm>
            <a:off x="4572000" y="1514427"/>
            <a:ext cx="448664" cy="246221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审核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78" name="肘形连接符 77"/>
          <p:cNvCxnSpPr/>
          <p:nvPr/>
        </p:nvCxnSpPr>
        <p:spPr>
          <a:xfrm flipV="1">
            <a:off x="4572000" y="1726122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圆角矩形 80"/>
          <p:cNvSpPr/>
          <p:nvPr/>
        </p:nvSpPr>
        <p:spPr>
          <a:xfrm>
            <a:off x="5075520" y="4219939"/>
            <a:ext cx="1425306" cy="366322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 smtClean="0"/>
              <a:t>资产管理部门审核，</a:t>
            </a:r>
            <a:endParaRPr lang="en-US" altLang="zh-CN" sz="900" dirty="0" smtClean="0"/>
          </a:p>
          <a:p>
            <a:pPr marL="171438" indent="-171438"/>
            <a:r>
              <a:rPr lang="zh-CN" altLang="en-US" sz="900" dirty="0" smtClean="0"/>
              <a:t>资产建账</a:t>
            </a:r>
            <a:r>
              <a:rPr lang="zh-CN" altLang="en-US" sz="900" dirty="0"/>
              <a:t>，</a:t>
            </a:r>
            <a:r>
              <a:rPr lang="zh-CN" altLang="en-US" sz="900" dirty="0" smtClean="0"/>
              <a:t>财务结算</a:t>
            </a:r>
            <a:endParaRPr lang="zh-CN" altLang="en-US" sz="900" dirty="0"/>
          </a:p>
        </p:txBody>
      </p:sp>
      <p:sp>
        <p:nvSpPr>
          <p:cNvPr id="7" name="矩形 6"/>
          <p:cNvSpPr/>
          <p:nvPr/>
        </p:nvSpPr>
        <p:spPr>
          <a:xfrm>
            <a:off x="4572000" y="4125732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审核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85" name="肘形连接符 84"/>
          <p:cNvCxnSpPr/>
          <p:nvPr/>
        </p:nvCxnSpPr>
        <p:spPr>
          <a:xfrm flipV="1">
            <a:off x="4567800" y="2567966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肘形连接符 85"/>
          <p:cNvCxnSpPr/>
          <p:nvPr/>
        </p:nvCxnSpPr>
        <p:spPr>
          <a:xfrm rot="10800000">
            <a:off x="1953226" y="2547020"/>
            <a:ext cx="642943" cy="0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/>
          <p:nvPr/>
        </p:nvCxnSpPr>
        <p:spPr>
          <a:xfrm rot="10800000">
            <a:off x="1923549" y="3777431"/>
            <a:ext cx="642943" cy="0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肘形连接符 87"/>
          <p:cNvCxnSpPr/>
          <p:nvPr/>
        </p:nvCxnSpPr>
        <p:spPr>
          <a:xfrm rot="10800000">
            <a:off x="1930369" y="4399127"/>
            <a:ext cx="642943" cy="0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肘形连接符 88"/>
          <p:cNvCxnSpPr/>
          <p:nvPr/>
        </p:nvCxnSpPr>
        <p:spPr>
          <a:xfrm flipV="1">
            <a:off x="4579935" y="3157501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/>
          <p:cNvCxnSpPr/>
          <p:nvPr/>
        </p:nvCxnSpPr>
        <p:spPr>
          <a:xfrm flipH="1">
            <a:off x="3578869" y="2730013"/>
            <a:ext cx="1247" cy="240458"/>
          </a:xfrm>
          <a:prstGeom prst="straightConnector1">
            <a:avLst/>
          </a:prstGeom>
          <a:ln>
            <a:solidFill>
              <a:srgbClr val="474B78"/>
            </a:solidFill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1" name="肘形连接符 90"/>
          <p:cNvCxnSpPr/>
          <p:nvPr/>
        </p:nvCxnSpPr>
        <p:spPr>
          <a:xfrm flipV="1">
            <a:off x="4575582" y="4343531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175"/>
          <p:cNvSpPr txBox="1"/>
          <p:nvPr/>
        </p:nvSpPr>
        <p:spPr>
          <a:xfrm>
            <a:off x="4572000" y="3482784"/>
            <a:ext cx="722176" cy="246221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sz="10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</a:rPr>
              <a:t>审核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93" name="肘形连接符 92"/>
          <p:cNvCxnSpPr/>
          <p:nvPr/>
        </p:nvCxnSpPr>
        <p:spPr>
          <a:xfrm>
            <a:off x="4616612" y="3705616"/>
            <a:ext cx="471508" cy="932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圆角矩形 93"/>
          <p:cNvSpPr/>
          <p:nvPr/>
        </p:nvSpPr>
        <p:spPr>
          <a:xfrm>
            <a:off x="5093009" y="3439727"/>
            <a:ext cx="979190" cy="514427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/>
              <a:t>项目负责人</a:t>
            </a:r>
            <a:endParaRPr lang="en-US" altLang="zh-CN" sz="900" dirty="0"/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 smtClean="0"/>
              <a:t>工程负责人</a:t>
            </a: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 smtClean="0"/>
              <a:t>基建处处长</a:t>
            </a:r>
            <a:endParaRPr lang="en-US" altLang="zh-CN" sz="900" dirty="0"/>
          </a:p>
        </p:txBody>
      </p:sp>
      <p:sp>
        <p:nvSpPr>
          <p:cNvPr id="54" name="圆角矩形 53"/>
          <p:cNvSpPr/>
          <p:nvPr/>
        </p:nvSpPr>
        <p:spPr>
          <a:xfrm>
            <a:off x="6707000" y="1636778"/>
            <a:ext cx="1722652" cy="677094"/>
          </a:xfrm>
          <a:prstGeom prst="roundRect">
            <a:avLst/>
          </a:prstGeom>
          <a:ln w="19050">
            <a:solidFill>
              <a:srgbClr val="A40000"/>
            </a:solidFill>
            <a:prstDash val="sysDot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r>
              <a:rPr lang="en-US" altLang="zh-CN" sz="800" b="1" dirty="0" smtClean="0">
                <a:solidFill>
                  <a:srgbClr val="990000"/>
                </a:solidFill>
              </a:rPr>
              <a:t>5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万元以下的项目：说明理由</a:t>
            </a:r>
            <a:endParaRPr lang="en-US" altLang="zh-CN" sz="800" b="1" dirty="0" smtClean="0">
              <a:solidFill>
                <a:srgbClr val="990000"/>
              </a:solidFill>
            </a:endParaRPr>
          </a:p>
          <a:p>
            <a:r>
              <a:rPr lang="en-US" altLang="zh-CN" sz="800" b="1" dirty="0" smtClean="0">
                <a:solidFill>
                  <a:srgbClr val="990000"/>
                </a:solidFill>
              </a:rPr>
              <a:t>5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</a:t>
            </a:r>
            <a:r>
              <a:rPr lang="en-US" altLang="zh-CN" sz="800" b="1" dirty="0" smtClean="0">
                <a:solidFill>
                  <a:srgbClr val="990000"/>
                </a:solidFill>
              </a:rPr>
              <a:t>-20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万元的项目</a:t>
            </a:r>
            <a:endParaRPr lang="en-US" altLang="zh-CN" sz="800" b="1" dirty="0" smtClean="0">
              <a:solidFill>
                <a:srgbClr val="990000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提供不少于</a:t>
            </a:r>
            <a:r>
              <a:rPr lang="en-US" altLang="zh-CN" sz="800" dirty="0" smtClean="0">
                <a:solidFill>
                  <a:schemeClr val="dk1"/>
                </a:solidFill>
              </a:rPr>
              <a:t>3</a:t>
            </a:r>
            <a:r>
              <a:rPr lang="zh-CN" altLang="en-US" sz="800" dirty="0" smtClean="0">
                <a:solidFill>
                  <a:schemeClr val="dk1"/>
                </a:solidFill>
              </a:rPr>
              <a:t>家承包商的报价函；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说明所选择供应商的理由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拟定合同文本</a:t>
            </a:r>
            <a:endParaRPr lang="zh-CN" altLang="en-US" sz="800" dirty="0">
              <a:solidFill>
                <a:schemeClr val="dk1"/>
              </a:solidFill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6715140" y="3351290"/>
            <a:ext cx="1688714" cy="649220"/>
          </a:xfrm>
          <a:prstGeom prst="roundRect">
            <a:avLst/>
          </a:prstGeom>
          <a:ln w="19050">
            <a:solidFill>
              <a:srgbClr val="A40000"/>
            </a:solidFill>
            <a:prstDash val="sysDot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r>
              <a:rPr lang="zh-CN" altLang="en-US" sz="900" dirty="0" smtClean="0">
                <a:solidFill>
                  <a:srgbClr val="990000"/>
                </a:solidFill>
              </a:rPr>
              <a:t> </a:t>
            </a:r>
            <a:r>
              <a:rPr lang="en-US" altLang="zh-CN" sz="800" b="1" dirty="0" smtClean="0">
                <a:solidFill>
                  <a:srgbClr val="990000"/>
                </a:solidFill>
              </a:rPr>
              <a:t>40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万以上的项目，招标采购</a:t>
            </a:r>
          </a:p>
          <a:p>
            <a:r>
              <a:rPr lang="zh-CN" altLang="en-US" sz="800" dirty="0" smtClean="0">
                <a:solidFill>
                  <a:schemeClr val="dk1"/>
                </a:solidFill>
              </a:rPr>
              <a:t>抽取招标代理机构，委托代理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编制招标文件；发布招标公告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组织招标评审；公示评标结果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 合同洽谈，拟定合同文本</a:t>
            </a: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6715140" y="2428874"/>
            <a:ext cx="1857388" cy="677094"/>
          </a:xfrm>
          <a:prstGeom prst="roundRect">
            <a:avLst/>
          </a:prstGeom>
          <a:ln w="19050">
            <a:solidFill>
              <a:srgbClr val="A40000"/>
            </a:solidFill>
            <a:prstDash val="sysDot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r>
              <a:rPr lang="en-US" altLang="zh-CN" sz="800" b="1" dirty="0" smtClean="0">
                <a:solidFill>
                  <a:srgbClr val="990000"/>
                </a:solidFill>
              </a:rPr>
              <a:t>20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</a:t>
            </a:r>
            <a:r>
              <a:rPr lang="en-US" altLang="zh-CN" sz="800" b="1" dirty="0" smtClean="0">
                <a:solidFill>
                  <a:srgbClr val="990000"/>
                </a:solidFill>
              </a:rPr>
              <a:t>-40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万的项目，竞争性磋商采购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编制磋商文件；发布磋商公告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组织磋商评审；磋商结果公示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合同洽谈；拟定合同文本</a:t>
            </a:r>
            <a:endParaRPr lang="zh-CN" altLang="en-US" sz="800" dirty="0">
              <a:solidFill>
                <a:schemeClr val="dk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924183" y="121253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申购注释</a:t>
            </a:r>
            <a:endParaRPr lang="zh-CN" altLang="en-US" sz="16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4" name="圆角矩形 53"/>
          <p:cNvSpPr/>
          <p:nvPr/>
        </p:nvSpPr>
        <p:spPr>
          <a:xfrm>
            <a:off x="424478" y="2007383"/>
            <a:ext cx="1472852" cy="56019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7" tIns="34289" rIns="68577" bIns="34289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8" y="71420"/>
            <a:ext cx="4500000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135" name="TextBox 3"/>
          <p:cNvSpPr txBox="1">
            <a:spLocks noChangeArrowheads="1"/>
          </p:cNvSpPr>
          <p:nvPr/>
        </p:nvSpPr>
        <p:spPr bwMode="auto">
          <a:xfrm>
            <a:off x="-32" y="89719"/>
            <a:ext cx="5143502" cy="37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1068308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货物与服务项目的采购程序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集采目录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369034" y="1985083"/>
            <a:ext cx="2160239" cy="61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登陆采购管理信息系统</a:t>
            </a:r>
            <a:endParaRPr lang="en-US" altLang="zh-CN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采购申请单</a:t>
            </a: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（备注：</a:t>
            </a:r>
            <a:r>
              <a:rPr lang="zh-CN" altLang="en-US" sz="11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央采）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22" name="AutoShape 4"/>
          <p:cNvSpPr>
            <a:spLocks noChangeArrowheads="1"/>
          </p:cNvSpPr>
          <p:nvPr/>
        </p:nvSpPr>
        <p:spPr bwMode="auto">
          <a:xfrm>
            <a:off x="2369031" y="2891737"/>
            <a:ext cx="2160240" cy="468000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登录中央政府采购网确认采购</a:t>
            </a:r>
          </a:p>
        </p:txBody>
      </p:sp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2300843" y="904963"/>
            <a:ext cx="2346587" cy="61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采购申请人浏览中央政府采购网（</a:t>
            </a:r>
            <a:r>
              <a:rPr lang="en-US" altLang="zh-CN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http://www.zycg.gov.cn</a:t>
            </a: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）网上商城查询所需设备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946537" y="2047508"/>
            <a:ext cx="1902260" cy="4861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登陆采购管理信息系统</a:t>
            </a:r>
            <a:endParaRPr lang="en-US" altLang="zh-CN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采购申请单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50" name="形状 132"/>
          <p:cNvCxnSpPr>
            <a:endCxn id="28" idx="0"/>
          </p:cNvCxnSpPr>
          <p:nvPr/>
        </p:nvCxnSpPr>
        <p:spPr>
          <a:xfrm>
            <a:off x="3474136" y="1701056"/>
            <a:ext cx="2423530" cy="34645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647427" y="1429544"/>
            <a:ext cx="1656184" cy="24237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A40000"/>
                </a:solidFill>
                <a:latin typeface="+mn-ea"/>
                <a:ea typeface="+mn-ea"/>
              </a:rPr>
              <a:t>网上商城如无相应设备</a:t>
            </a:r>
          </a:p>
        </p:txBody>
      </p:sp>
      <p:sp>
        <p:nvSpPr>
          <p:cNvPr id="55" name="AutoShape 4"/>
          <p:cNvSpPr>
            <a:spLocks noChangeArrowheads="1"/>
          </p:cNvSpPr>
          <p:nvPr/>
        </p:nvSpPr>
        <p:spPr bwMode="auto">
          <a:xfrm>
            <a:off x="5147404" y="2883409"/>
            <a:ext cx="1532782" cy="417689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通过央采网竞价采购</a:t>
            </a:r>
          </a:p>
        </p:txBody>
      </p:sp>
      <p:cxnSp>
        <p:nvCxnSpPr>
          <p:cNvPr id="59" name="直接箭头连接符 58"/>
          <p:cNvCxnSpPr>
            <a:endCxn id="77" idx="0"/>
          </p:cNvCxnSpPr>
          <p:nvPr/>
        </p:nvCxnSpPr>
        <p:spPr>
          <a:xfrm>
            <a:off x="3449150" y="3365131"/>
            <a:ext cx="0" cy="337582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5" name="形状 132"/>
          <p:cNvCxnSpPr>
            <a:stCxn id="55" idx="2"/>
          </p:cNvCxnSpPr>
          <p:nvPr/>
        </p:nvCxnSpPr>
        <p:spPr>
          <a:xfrm rot="5400000">
            <a:off x="4582137" y="2176966"/>
            <a:ext cx="207528" cy="245578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449017" y="4293371"/>
            <a:ext cx="2000265" cy="3560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验收申请</a:t>
            </a: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单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500034" y="4286262"/>
            <a:ext cx="1357322" cy="357190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7" tIns="34289" rIns="68577" bIns="34289" rtlCol="0" anchor="ctr"/>
          <a:lstStyle/>
          <a:p>
            <a:pPr marL="171438" indent="-171438">
              <a:buFont typeface="Wingdings" pitchFamily="2" charset="2"/>
              <a:buChar char="ü"/>
            </a:pPr>
            <a:r>
              <a:rPr lang="zh-CN" altLang="en-US" sz="1000" dirty="0" smtClean="0">
                <a:solidFill>
                  <a:prstClr val="black"/>
                </a:solidFill>
                <a:latin typeface="+mn-ea"/>
              </a:rPr>
              <a:t>合同扫描</a:t>
            </a:r>
            <a:r>
              <a:rPr lang="en-US" altLang="zh-CN" sz="1000" dirty="0" smtClean="0">
                <a:solidFill>
                  <a:prstClr val="black"/>
                </a:solidFill>
                <a:latin typeface="+mn-ea"/>
              </a:rPr>
              <a:t>PDF</a:t>
            </a:r>
            <a:r>
              <a:rPr lang="zh-CN" altLang="en-US" sz="1000" dirty="0" smtClean="0">
                <a:solidFill>
                  <a:prstClr val="black"/>
                </a:solidFill>
                <a:latin typeface="+mn-ea"/>
              </a:rPr>
              <a:t>文本</a:t>
            </a:r>
            <a:endParaRPr lang="en-US" altLang="zh-CN" sz="1000" dirty="0" smtClean="0">
              <a:solidFill>
                <a:prstClr val="black"/>
              </a:solidFill>
              <a:latin typeface="+mn-ea"/>
            </a:endParaRPr>
          </a:p>
          <a:p>
            <a:pPr marL="171438" indent="-171438">
              <a:buFont typeface="Wingdings" pitchFamily="2" charset="2"/>
              <a:buChar char="ü"/>
            </a:pPr>
            <a:r>
              <a:rPr lang="zh-CN" altLang="en-US" sz="1000" dirty="0" smtClean="0">
                <a:solidFill>
                  <a:prstClr val="black"/>
                </a:solidFill>
                <a:latin typeface="+mn-ea"/>
              </a:rPr>
              <a:t>验收单，</a:t>
            </a:r>
            <a:r>
              <a:rPr lang="en-US" altLang="zh-CN" sz="1000" dirty="0" smtClean="0">
                <a:solidFill>
                  <a:prstClr val="black"/>
                </a:solidFill>
                <a:latin typeface="+mn-ea"/>
              </a:rPr>
              <a:t>PDF</a:t>
            </a:r>
            <a:r>
              <a:rPr lang="zh-CN" altLang="en-US" sz="1000" dirty="0" smtClean="0">
                <a:solidFill>
                  <a:prstClr val="black"/>
                </a:solidFill>
                <a:latin typeface="+mn-ea"/>
              </a:rPr>
              <a:t>发票</a:t>
            </a:r>
            <a:endParaRPr lang="en-US" altLang="zh-CN" sz="1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2449017" y="3702712"/>
            <a:ext cx="2000265" cy="360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生成合同、送货</a:t>
            </a:r>
            <a:r>
              <a:rPr lang="zh-CN" altLang="en-US" sz="11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、验收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H="1">
            <a:off x="3449151" y="1553091"/>
            <a:ext cx="0" cy="450000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3449151" y="2597083"/>
            <a:ext cx="0" cy="294654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5914832" y="2535639"/>
            <a:ext cx="481" cy="326385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3449150" y="4073315"/>
            <a:ext cx="0" cy="220054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796784" y="4155926"/>
            <a:ext cx="394974" cy="223136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附件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395536" y="2013584"/>
            <a:ext cx="1350364" cy="48474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项目负责人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使用单位主管负责人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采购招标办业务主管</a:t>
            </a:r>
          </a:p>
        </p:txBody>
      </p:sp>
      <p:sp>
        <p:nvSpPr>
          <p:cNvPr id="2" name="矩形 1"/>
          <p:cNvSpPr/>
          <p:nvPr/>
        </p:nvSpPr>
        <p:spPr>
          <a:xfrm>
            <a:off x="1973056" y="2023929"/>
            <a:ext cx="395782" cy="223091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</a:p>
        </p:txBody>
      </p:sp>
      <p:sp>
        <p:nvSpPr>
          <p:cNvPr id="4" name="矩形 3"/>
          <p:cNvSpPr/>
          <p:nvPr/>
        </p:nvSpPr>
        <p:spPr>
          <a:xfrm>
            <a:off x="6860785" y="2017481"/>
            <a:ext cx="395782" cy="223091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</a:p>
        </p:txBody>
      </p:sp>
      <p:cxnSp>
        <p:nvCxnSpPr>
          <p:cNvPr id="51" name="直接箭头连接符 50"/>
          <p:cNvCxnSpPr>
            <a:stCxn id="1027" idx="1"/>
            <a:endCxn id="54" idx="3"/>
          </p:cNvCxnSpPr>
          <p:nvPr/>
        </p:nvCxnSpPr>
        <p:spPr>
          <a:xfrm flipH="1" flipV="1">
            <a:off x="1897333" y="2287481"/>
            <a:ext cx="471701" cy="360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圆角矩形 55"/>
          <p:cNvSpPr/>
          <p:nvPr/>
        </p:nvSpPr>
        <p:spPr>
          <a:xfrm>
            <a:off x="7332293" y="2010482"/>
            <a:ext cx="1472852" cy="56019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7" tIns="34289" rIns="68577" bIns="34289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57" name="文本框 52"/>
          <p:cNvSpPr txBox="1"/>
          <p:nvPr/>
        </p:nvSpPr>
        <p:spPr>
          <a:xfrm>
            <a:off x="7300870" y="2016011"/>
            <a:ext cx="1350364" cy="48474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项目负责人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使用单位主管负责人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采购招标办业务主管</a:t>
            </a:r>
          </a:p>
        </p:txBody>
      </p:sp>
      <p:cxnSp>
        <p:nvCxnSpPr>
          <p:cNvPr id="62" name="肘形连接符 61"/>
          <p:cNvCxnSpPr/>
          <p:nvPr/>
        </p:nvCxnSpPr>
        <p:spPr>
          <a:xfrm>
            <a:off x="6860785" y="2284037"/>
            <a:ext cx="471508" cy="932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flipH="1" flipV="1">
            <a:off x="1796856" y="4443958"/>
            <a:ext cx="648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4961018" y="4299942"/>
            <a:ext cx="1539808" cy="38094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设备处审核</a:t>
            </a:r>
            <a:endParaRPr lang="en-US" altLang="zh-CN" sz="900" dirty="0" smtClean="0">
              <a:solidFill>
                <a:prstClr val="black"/>
              </a:solidFill>
              <a:latin typeface="+mn-ea"/>
            </a:endParaRPr>
          </a:p>
          <a:p>
            <a:pPr marL="171438" indent="-171438"/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     资产</a:t>
            </a:r>
            <a:r>
              <a:rPr lang="zh-CN" altLang="en-US" sz="900" dirty="0">
                <a:solidFill>
                  <a:prstClr val="black"/>
                </a:solidFill>
                <a:latin typeface="+mn-ea"/>
              </a:rPr>
              <a:t>建账</a:t>
            </a:r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，财务结算</a:t>
            </a:r>
            <a:endParaRPr lang="zh-CN" altLang="en-US" sz="9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429124" y="4254361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40" name="肘形连接符 39"/>
          <p:cNvCxnSpPr/>
          <p:nvPr/>
        </p:nvCxnSpPr>
        <p:spPr>
          <a:xfrm flipV="1">
            <a:off x="4461080" y="4474636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70742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68000"/>
            <a:ext cx="7164288" cy="432048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57" name="AutoShape 2"/>
          <p:cNvSpPr>
            <a:spLocks noChangeArrowheads="1"/>
          </p:cNvSpPr>
          <p:nvPr/>
        </p:nvSpPr>
        <p:spPr bwMode="auto">
          <a:xfrm>
            <a:off x="3563888" y="1038676"/>
            <a:ext cx="1956796" cy="50405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申请人</a:t>
            </a:r>
            <a:endParaRPr lang="en-US" altLang="zh-CN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登陆采购管理信息系统</a:t>
            </a:r>
          </a:p>
        </p:txBody>
      </p:sp>
      <p:cxnSp>
        <p:nvCxnSpPr>
          <p:cNvPr id="59" name="肘形连接符 58"/>
          <p:cNvCxnSpPr/>
          <p:nvPr/>
        </p:nvCxnSpPr>
        <p:spPr>
          <a:xfrm rot="10800000" flipV="1">
            <a:off x="2720531" y="2247103"/>
            <a:ext cx="737551" cy="8051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圆角矩形 63"/>
          <p:cNvSpPr/>
          <p:nvPr/>
        </p:nvSpPr>
        <p:spPr>
          <a:xfrm>
            <a:off x="611560" y="2045648"/>
            <a:ext cx="2094705" cy="454664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28594" indent="-228594">
              <a:buFont typeface="Wingdings" pitchFamily="2" charset="2"/>
              <a:buChar char="ü"/>
            </a:pPr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信息完整、准确、规范。</a:t>
            </a:r>
            <a:endParaRPr lang="en-US" altLang="zh-CN" sz="900" dirty="0" smtClean="0">
              <a:solidFill>
                <a:prstClr val="black"/>
              </a:solidFill>
              <a:latin typeface="+mn-ea"/>
            </a:endParaRPr>
          </a:p>
          <a:p>
            <a:pPr marL="228594" indent="-228594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说明选择</a:t>
            </a:r>
            <a:r>
              <a:rPr lang="zh-CN" altLang="en-US" sz="900" dirty="0">
                <a:solidFill>
                  <a:prstClr val="black"/>
                </a:solidFill>
                <a:latin typeface="+mn-ea"/>
              </a:rPr>
              <a:t>供应商</a:t>
            </a:r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理由、价格依据；</a:t>
            </a:r>
            <a:endParaRPr lang="en-US" altLang="zh-CN" sz="900" dirty="0" smtClean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92" name="直接箭头连接符 91"/>
          <p:cNvCxnSpPr/>
          <p:nvPr/>
        </p:nvCxnSpPr>
        <p:spPr>
          <a:xfrm>
            <a:off x="4554531" y="1590490"/>
            <a:ext cx="0" cy="432000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flipH="1">
            <a:off x="4576991" y="2478836"/>
            <a:ext cx="0" cy="360000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4" name="Rectangle 3"/>
          <p:cNvSpPr>
            <a:spLocks noChangeArrowheads="1"/>
          </p:cNvSpPr>
          <p:nvPr/>
        </p:nvSpPr>
        <p:spPr bwMode="auto">
          <a:xfrm>
            <a:off x="3491825" y="3801740"/>
            <a:ext cx="2160000" cy="40528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验收申请</a:t>
            </a: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单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05" name="圆角矩形 104"/>
          <p:cNvSpPr/>
          <p:nvPr/>
        </p:nvSpPr>
        <p:spPr>
          <a:xfrm>
            <a:off x="1403113" y="3820849"/>
            <a:ext cx="1296679" cy="386179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171442" indent="-171442">
              <a:buFont typeface="Wingdings" pitchFamily="2" charset="2"/>
              <a:buChar char="ü"/>
            </a:pPr>
            <a:r>
              <a:rPr lang="zh-CN" altLang="zh-CN" sz="800" dirty="0">
                <a:solidFill>
                  <a:prstClr val="black"/>
                </a:solidFill>
                <a:latin typeface="+mn-ea"/>
              </a:rPr>
              <a:t>验收意见</a:t>
            </a:r>
            <a:r>
              <a:rPr lang="en-US" altLang="zh-CN" sz="800" dirty="0">
                <a:solidFill>
                  <a:prstClr val="black"/>
                </a:solidFill>
                <a:latin typeface="+mn-ea"/>
              </a:rPr>
              <a:t>PDF</a:t>
            </a:r>
            <a:r>
              <a:rPr lang="zh-CN" altLang="en-US" sz="800" dirty="0">
                <a:solidFill>
                  <a:prstClr val="black"/>
                </a:solidFill>
                <a:latin typeface="+mn-ea"/>
              </a:rPr>
              <a:t>扫描件</a:t>
            </a:r>
            <a:endParaRPr lang="en-US" altLang="zh-CN" sz="800" dirty="0">
              <a:solidFill>
                <a:prstClr val="black"/>
              </a:solidFill>
              <a:latin typeface="+mn-ea"/>
            </a:endParaRPr>
          </a:p>
          <a:p>
            <a:pPr marL="171442" indent="-171442">
              <a:buFont typeface="Wingdings" pitchFamily="2" charset="2"/>
              <a:buChar char="ü"/>
            </a:pPr>
            <a:r>
              <a:rPr lang="zh-CN" altLang="zh-CN" sz="800" dirty="0">
                <a:solidFill>
                  <a:prstClr val="black"/>
                </a:solidFill>
                <a:latin typeface="+mn-ea"/>
              </a:rPr>
              <a:t>发票</a:t>
            </a:r>
            <a:r>
              <a:rPr lang="en-US" altLang="zh-CN" sz="800" dirty="0">
                <a:solidFill>
                  <a:prstClr val="black"/>
                </a:solidFill>
                <a:latin typeface="+mn-ea"/>
              </a:rPr>
              <a:t>PDF</a:t>
            </a:r>
            <a:r>
              <a:rPr lang="zh-CN" altLang="en-US" sz="800" dirty="0">
                <a:solidFill>
                  <a:prstClr val="black"/>
                </a:solidFill>
                <a:latin typeface="+mn-ea"/>
              </a:rPr>
              <a:t>扫描件</a:t>
            </a:r>
          </a:p>
        </p:txBody>
      </p:sp>
      <p:cxnSp>
        <p:nvCxnSpPr>
          <p:cNvPr id="107" name="直接箭头连接符 106"/>
          <p:cNvCxnSpPr/>
          <p:nvPr/>
        </p:nvCxnSpPr>
        <p:spPr>
          <a:xfrm flipH="1">
            <a:off x="2699880" y="4008025"/>
            <a:ext cx="792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矩形 108"/>
          <p:cNvSpPr/>
          <p:nvPr/>
        </p:nvSpPr>
        <p:spPr>
          <a:xfrm>
            <a:off x="2838817" y="3777374"/>
            <a:ext cx="394978" cy="223136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附件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18" name="圆角矩形 117"/>
          <p:cNvSpPr/>
          <p:nvPr/>
        </p:nvSpPr>
        <p:spPr>
          <a:xfrm>
            <a:off x="6156773" y="1978119"/>
            <a:ext cx="1156522" cy="522193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171442" indent="-171442"/>
            <a:endParaRPr lang="en-US" altLang="zh-CN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9" name="Rectangle 3"/>
          <p:cNvSpPr>
            <a:spLocks noChangeArrowheads="1"/>
          </p:cNvSpPr>
          <p:nvPr/>
        </p:nvSpPr>
        <p:spPr bwMode="auto">
          <a:xfrm>
            <a:off x="3474255" y="2033165"/>
            <a:ext cx="2160000" cy="43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采购申请</a:t>
            </a: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单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662733" y="1970010"/>
            <a:ext cx="857256" cy="2230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</a:p>
        </p:txBody>
      </p:sp>
      <p:sp>
        <p:nvSpPr>
          <p:cNvPr id="121" name="文本框 39"/>
          <p:cNvSpPr txBox="1"/>
          <p:nvPr/>
        </p:nvSpPr>
        <p:spPr>
          <a:xfrm>
            <a:off x="6186063" y="2118796"/>
            <a:ext cx="888703" cy="3462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项目负责人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部门</a:t>
            </a:r>
            <a:r>
              <a:rPr lang="zh-CN" altLang="en-US" sz="900" dirty="0" smtClean="0">
                <a:solidFill>
                  <a:prstClr val="black"/>
                </a:solidFill>
                <a:latin typeface="+mn-ea"/>
                <a:ea typeface="+mn-ea"/>
              </a:rPr>
              <a:t>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122" name="肘形连接符 121"/>
          <p:cNvCxnSpPr/>
          <p:nvPr/>
        </p:nvCxnSpPr>
        <p:spPr>
          <a:xfrm>
            <a:off x="5656214" y="2234765"/>
            <a:ext cx="471508" cy="932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矩形 122"/>
          <p:cNvSpPr/>
          <p:nvPr/>
        </p:nvSpPr>
        <p:spPr>
          <a:xfrm>
            <a:off x="2843808" y="1991089"/>
            <a:ext cx="651458" cy="223136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填写要求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26" name="Rectangle 3"/>
          <p:cNvSpPr>
            <a:spLocks noChangeArrowheads="1"/>
          </p:cNvSpPr>
          <p:nvPr/>
        </p:nvSpPr>
        <p:spPr bwMode="auto">
          <a:xfrm>
            <a:off x="3563888" y="2838876"/>
            <a:ext cx="2016224" cy="576064"/>
          </a:xfrm>
          <a:prstGeom prst="diamond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实施采购</a:t>
            </a:r>
            <a:endParaRPr lang="zh-CN" altLang="en-US" sz="11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27" name="直接箭头连接符 126"/>
          <p:cNvCxnSpPr/>
          <p:nvPr/>
        </p:nvCxnSpPr>
        <p:spPr>
          <a:xfrm flipH="1">
            <a:off x="4572000" y="3414940"/>
            <a:ext cx="0" cy="360000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643570" y="3786196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33" name="肘形连接符 32"/>
          <p:cNvCxnSpPr/>
          <p:nvPr/>
        </p:nvCxnSpPr>
        <p:spPr>
          <a:xfrm flipV="1">
            <a:off x="5652120" y="4021682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圆角矩形 24"/>
          <p:cNvSpPr/>
          <p:nvPr/>
        </p:nvSpPr>
        <p:spPr>
          <a:xfrm>
            <a:off x="6156176" y="3846988"/>
            <a:ext cx="1630534" cy="38094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marL="171438" indent="-171438">
              <a:buFont typeface="Wingdings" panose="05000000000000000000" pitchFamily="2" charset="2"/>
              <a:buChar char="l"/>
            </a:pPr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设备处审核，</a:t>
            </a:r>
            <a:endParaRPr lang="en-US" altLang="zh-CN" sz="900" dirty="0" smtClean="0">
              <a:solidFill>
                <a:prstClr val="black"/>
              </a:solidFill>
              <a:latin typeface="+mn-ea"/>
            </a:endParaRPr>
          </a:p>
          <a:p>
            <a:pPr marL="171438" indent="-171438"/>
            <a:r>
              <a:rPr lang="zh-CN" altLang="en-US" sz="900" dirty="0" smtClean="0">
                <a:solidFill>
                  <a:prstClr val="black"/>
                </a:solidFill>
                <a:latin typeface="+mn-ea"/>
              </a:rPr>
              <a:t>  资产建账、财务结算</a:t>
            </a:r>
            <a:endParaRPr lang="zh-CN" altLang="en-US" sz="9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71440" y="123024"/>
            <a:ext cx="6286510" cy="37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1068308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货物与服务项目的采购程序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单价或批量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万元以下</a:t>
            </a:r>
          </a:p>
        </p:txBody>
      </p:sp>
    </p:spTree>
    <p:extLst>
      <p:ext uri="{BB962C8B-B14F-4D97-AF65-F5344CB8AC3E}">
        <p14:creationId xmlns:p14="http://schemas.microsoft.com/office/powerpoint/2010/main" xmlns="" val="953360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1" name="圆角矩形 80"/>
          <p:cNvSpPr/>
          <p:nvPr/>
        </p:nvSpPr>
        <p:spPr>
          <a:xfrm>
            <a:off x="5242785" y="3396939"/>
            <a:ext cx="1363679" cy="365145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769342" y="3257493"/>
            <a:ext cx="395782" cy="223091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备案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5269819" y="2676692"/>
            <a:ext cx="1193769" cy="498498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171442" indent="-171442"/>
            <a:endParaRPr lang="en-US" altLang="zh-CN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5177704" y="1618944"/>
            <a:ext cx="1156522" cy="522193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171442" indent="-171442"/>
            <a:endParaRPr lang="en-US" altLang="zh-CN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-18"/>
            <a:ext cx="7358082" cy="448578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587383" y="972754"/>
            <a:ext cx="2160000" cy="43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申请人</a:t>
            </a:r>
            <a:endParaRPr lang="en-US" altLang="zh-CN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登陆采购管理信息系统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87383" y="1702270"/>
            <a:ext cx="2160000" cy="43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采购申请</a:t>
            </a: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单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2607672" y="2579554"/>
            <a:ext cx="2153400" cy="5534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合同申请</a:t>
            </a: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单</a:t>
            </a:r>
            <a:endParaRPr lang="en-US" altLang="zh-CN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（提取申购单信息）</a:t>
            </a:r>
            <a:endParaRPr lang="zh-CN" altLang="en-US" sz="9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587319" y="4085793"/>
            <a:ext cx="2160000" cy="2801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提交</a:t>
            </a: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验收申请</a:t>
            </a:r>
            <a:r>
              <a:rPr lang="zh-CN" altLang="en-US" sz="1100" b="1" dirty="0" smtClean="0">
                <a:solidFill>
                  <a:srgbClr val="FF0000"/>
                </a:solidFill>
                <a:latin typeface="+mn-ea"/>
                <a:ea typeface="+mn-ea"/>
              </a:rPr>
              <a:t>单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677110" y="2547638"/>
            <a:ext cx="1285884" cy="41990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228588" indent="-228588">
              <a:buFont typeface="Wingdings" panose="05000000000000000000" pitchFamily="2" charset="2"/>
              <a:buChar char="ü"/>
            </a:pPr>
            <a:r>
              <a:rPr lang="zh-CN" altLang="en-US" sz="800" dirty="0" smtClean="0">
                <a:solidFill>
                  <a:prstClr val="black"/>
                </a:solidFill>
              </a:rPr>
              <a:t>合同</a:t>
            </a:r>
            <a:r>
              <a:rPr lang="en-US" altLang="zh-CN" sz="800" dirty="0" smtClean="0">
                <a:solidFill>
                  <a:prstClr val="black"/>
                </a:solidFill>
              </a:rPr>
              <a:t>PDF</a:t>
            </a:r>
            <a:r>
              <a:rPr lang="zh-CN" altLang="en-US" sz="800" dirty="0" smtClean="0">
                <a:solidFill>
                  <a:prstClr val="black"/>
                </a:solidFill>
              </a:rPr>
              <a:t>扫描件</a:t>
            </a:r>
            <a:endParaRPr lang="en-US" altLang="zh-CN" sz="800" dirty="0" smtClean="0">
              <a:solidFill>
                <a:prstClr val="black"/>
              </a:solidFill>
            </a:endParaRPr>
          </a:p>
          <a:p>
            <a:pPr marL="228588" indent="-228588">
              <a:buFont typeface="Wingdings" panose="05000000000000000000" pitchFamily="2" charset="2"/>
              <a:buChar char="ü"/>
            </a:pPr>
            <a:r>
              <a:rPr lang="zh-CN" altLang="en-US" sz="800" dirty="0" smtClean="0">
                <a:solidFill>
                  <a:prstClr val="black"/>
                </a:solidFill>
              </a:rPr>
              <a:t>磋商或评标报告</a:t>
            </a:r>
            <a:endParaRPr lang="en-US" altLang="zh-CN" sz="800" dirty="0" smtClean="0">
              <a:solidFill>
                <a:prstClr val="black"/>
              </a:solidFill>
            </a:endParaRPr>
          </a:p>
        </p:txBody>
      </p:sp>
      <p:sp>
        <p:nvSpPr>
          <p:cNvPr id="84" name="圆角矩形 83"/>
          <p:cNvSpPr/>
          <p:nvPr/>
        </p:nvSpPr>
        <p:spPr>
          <a:xfrm>
            <a:off x="720157" y="4032893"/>
            <a:ext cx="1296679" cy="386179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171442" indent="-171442">
              <a:buFont typeface="Wingdings" pitchFamily="2" charset="2"/>
              <a:buChar char="ü"/>
            </a:pPr>
            <a:r>
              <a:rPr lang="zh-CN" altLang="zh-CN" sz="800" dirty="0">
                <a:solidFill>
                  <a:prstClr val="black"/>
                </a:solidFill>
                <a:latin typeface="+mn-ea"/>
              </a:rPr>
              <a:t>验收意见</a:t>
            </a:r>
            <a:r>
              <a:rPr lang="en-US" altLang="zh-CN" sz="800" dirty="0">
                <a:solidFill>
                  <a:prstClr val="black"/>
                </a:solidFill>
                <a:latin typeface="+mn-ea"/>
              </a:rPr>
              <a:t>PDF</a:t>
            </a:r>
            <a:r>
              <a:rPr lang="zh-CN" altLang="en-US" sz="800" dirty="0">
                <a:solidFill>
                  <a:prstClr val="black"/>
                </a:solidFill>
                <a:latin typeface="+mn-ea"/>
              </a:rPr>
              <a:t>扫描件</a:t>
            </a:r>
            <a:endParaRPr lang="en-US" altLang="zh-CN" sz="800" dirty="0">
              <a:solidFill>
                <a:prstClr val="black"/>
              </a:solidFill>
              <a:latin typeface="+mn-ea"/>
            </a:endParaRPr>
          </a:p>
          <a:p>
            <a:pPr marL="171442" indent="-171442">
              <a:buFont typeface="Wingdings" pitchFamily="2" charset="2"/>
              <a:buChar char="ü"/>
            </a:pPr>
            <a:r>
              <a:rPr lang="zh-CN" altLang="zh-CN" sz="800" dirty="0">
                <a:solidFill>
                  <a:prstClr val="black"/>
                </a:solidFill>
                <a:latin typeface="+mn-ea"/>
              </a:rPr>
              <a:t>发票</a:t>
            </a:r>
            <a:r>
              <a:rPr lang="en-US" altLang="zh-CN" sz="800" dirty="0">
                <a:solidFill>
                  <a:prstClr val="black"/>
                </a:solidFill>
                <a:latin typeface="+mn-ea"/>
              </a:rPr>
              <a:t>PDF</a:t>
            </a:r>
            <a:r>
              <a:rPr lang="zh-CN" altLang="en-US" sz="800" dirty="0">
                <a:solidFill>
                  <a:prstClr val="black"/>
                </a:solidFill>
                <a:latin typeface="+mn-ea"/>
              </a:rPr>
              <a:t>扫描件</a:t>
            </a:r>
          </a:p>
        </p:txBody>
      </p:sp>
      <p:cxnSp>
        <p:nvCxnSpPr>
          <p:cNvPr id="136" name="直接箭头连接符 135"/>
          <p:cNvCxnSpPr>
            <a:stCxn id="1026" idx="2"/>
            <a:endCxn id="1027" idx="0"/>
          </p:cNvCxnSpPr>
          <p:nvPr/>
        </p:nvCxnSpPr>
        <p:spPr>
          <a:xfrm>
            <a:off x="3667383" y="1404754"/>
            <a:ext cx="0" cy="297516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214282" y="1547506"/>
            <a:ext cx="1748712" cy="571504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marL="228588" indent="-228588">
              <a:buFont typeface="Wingdings" panose="05000000000000000000" pitchFamily="2" charset="2"/>
              <a:buChar char="ü"/>
            </a:pP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询价、报价资料；</a:t>
            </a:r>
            <a:endParaRPr lang="en-US" altLang="zh-CN" sz="800" dirty="0" smtClean="0">
              <a:solidFill>
                <a:prstClr val="black"/>
              </a:solidFill>
              <a:latin typeface="+mn-ea"/>
            </a:endParaRPr>
          </a:p>
          <a:p>
            <a:pPr marL="228588" indent="-228588">
              <a:buFont typeface="Wingdings" panose="05000000000000000000" pitchFamily="2" charset="2"/>
              <a:buChar char="ü"/>
            </a:pP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大型设备论证报告及专家意见</a:t>
            </a:r>
            <a:r>
              <a:rPr lang="en-US" altLang="zh-CN" sz="800" dirty="0" smtClean="0">
                <a:solidFill>
                  <a:prstClr val="black"/>
                </a:solidFill>
                <a:latin typeface="+mn-ea"/>
              </a:rPr>
              <a:t>       PDF</a:t>
            </a: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扫描件（</a:t>
            </a:r>
            <a:r>
              <a:rPr lang="en-US" altLang="zh-CN" sz="800" dirty="0" smtClean="0">
                <a:solidFill>
                  <a:prstClr val="black"/>
                </a:solidFill>
                <a:latin typeface="+mn-ea"/>
              </a:rPr>
              <a:t>20</a:t>
            </a: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万元以上）</a:t>
            </a:r>
            <a:endParaRPr lang="en-US" altLang="zh-CN" sz="800" dirty="0" smtClean="0">
              <a:solidFill>
                <a:prstClr val="black"/>
              </a:solidFill>
              <a:latin typeface="+mn-ea"/>
            </a:endParaRPr>
          </a:p>
          <a:p>
            <a:pPr marL="228588" indent="-228588">
              <a:buFont typeface="Wingdings" panose="05000000000000000000" pitchFamily="2" charset="2"/>
              <a:buChar char="ü"/>
            </a:pP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磋商或</a:t>
            </a:r>
            <a:r>
              <a:rPr lang="zh-CN" altLang="zh-CN" sz="800" dirty="0" smtClean="0">
                <a:solidFill>
                  <a:prstClr val="black"/>
                </a:solidFill>
                <a:latin typeface="+mn-ea"/>
              </a:rPr>
              <a:t>招标</a:t>
            </a: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技术文件</a:t>
            </a:r>
            <a:endParaRPr lang="en-US" altLang="zh-CN" sz="800" dirty="0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49076" y="1681605"/>
            <a:ext cx="857256" cy="2230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177704" y="1634264"/>
            <a:ext cx="1004119" cy="484746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项目负责人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部门负责人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采购与招标办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301427" y="2690444"/>
            <a:ext cx="1119535" cy="484746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项目负责人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实施部门负责人</a:t>
            </a:r>
          </a:p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采购与招标办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2017035" y="4220069"/>
            <a:ext cx="540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2068082" y="1681560"/>
            <a:ext cx="394978" cy="223136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附件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53" name="直接箭头连接符 52"/>
          <p:cNvCxnSpPr/>
          <p:nvPr/>
        </p:nvCxnSpPr>
        <p:spPr>
          <a:xfrm>
            <a:off x="3667441" y="3762822"/>
            <a:ext cx="1279" cy="306000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744954" y="3846007"/>
            <a:ext cx="653063" cy="223091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实施采购</a:t>
            </a:r>
          </a:p>
        </p:txBody>
      </p:sp>
      <p:cxnSp>
        <p:nvCxnSpPr>
          <p:cNvPr id="50" name="直接箭头连接符 49"/>
          <p:cNvCxnSpPr/>
          <p:nvPr/>
        </p:nvCxnSpPr>
        <p:spPr>
          <a:xfrm flipH="1">
            <a:off x="2011319" y="1905311"/>
            <a:ext cx="576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3660653" y="2198713"/>
            <a:ext cx="1164419" cy="315469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algn="ctr"/>
            <a:r>
              <a:rPr lang="zh-CN" altLang="en-US" sz="800" b="1" dirty="0">
                <a:solidFill>
                  <a:srgbClr val="A40000"/>
                </a:solidFill>
                <a:latin typeface="+mn-lt"/>
                <a:ea typeface="+mn-ea"/>
              </a:rPr>
              <a:t>拟定书面合同</a:t>
            </a:r>
            <a:endParaRPr lang="en-US" altLang="zh-CN" sz="800" b="1" dirty="0">
              <a:solidFill>
                <a:srgbClr val="A40000"/>
              </a:solidFill>
              <a:latin typeface="+mn-lt"/>
              <a:ea typeface="+mn-ea"/>
            </a:endParaRPr>
          </a:p>
          <a:p>
            <a:pPr algn="ctr"/>
            <a:r>
              <a:rPr lang="zh-CN" altLang="en-US" sz="800" b="1" dirty="0">
                <a:solidFill>
                  <a:srgbClr val="A40000"/>
                </a:solidFill>
                <a:latin typeface="+mn-lt"/>
                <a:ea typeface="+mn-ea"/>
              </a:rPr>
              <a:t>（承包商签字、盖章）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2684241" y="3403252"/>
            <a:ext cx="2000265" cy="29492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rgbClr val="FF0000"/>
                </a:solidFill>
                <a:latin typeface="+mn-ea"/>
                <a:ea typeface="+mn-ea"/>
              </a:rPr>
              <a:t>书面合同</a:t>
            </a:r>
            <a:r>
              <a:rPr lang="zh-CN" altLang="en-US" sz="1100" b="1" dirty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签字</a:t>
            </a:r>
            <a:r>
              <a:rPr lang="zh-CN" altLang="en-US" sz="11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确认后</a:t>
            </a:r>
            <a:endParaRPr lang="zh-CN" altLang="en-US" sz="11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664019" y="3186884"/>
            <a:ext cx="0" cy="2187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5257122" y="3396939"/>
            <a:ext cx="1148389" cy="3462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marL="171442" indent="-171442">
              <a:buFont typeface="Wingdings" panose="05000000000000000000" pitchFamily="2" charset="2"/>
              <a:buChar char="l"/>
            </a:pPr>
            <a:r>
              <a:rPr lang="zh-CN" altLang="en-US" sz="900" dirty="0" smtClean="0">
                <a:solidFill>
                  <a:prstClr val="black"/>
                </a:solidFill>
                <a:latin typeface="+mn-ea"/>
                <a:ea typeface="+mn-ea"/>
              </a:rPr>
              <a:t>采购与招标办：</a:t>
            </a:r>
            <a:endParaRPr lang="en-US" altLang="zh-CN" sz="90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marL="171442" indent="-171442"/>
            <a:r>
              <a:rPr lang="en-US" altLang="zh-CN" sz="900" dirty="0" smtClean="0">
                <a:solidFill>
                  <a:prstClr val="black"/>
                </a:solidFill>
                <a:latin typeface="+mn-ea"/>
                <a:ea typeface="+mn-ea"/>
              </a:rPr>
              <a:t>      </a:t>
            </a:r>
            <a:r>
              <a:rPr lang="zh-CN" altLang="en-US" sz="900" dirty="0" smtClean="0">
                <a:solidFill>
                  <a:prstClr val="black"/>
                </a:solidFill>
                <a:latin typeface="+mn-ea"/>
                <a:ea typeface="+mn-ea"/>
              </a:rPr>
              <a:t>合同</a:t>
            </a:r>
            <a:r>
              <a:rPr lang="zh-CN" altLang="en-US" sz="900" dirty="0">
                <a:solidFill>
                  <a:prstClr val="black"/>
                </a:solidFill>
                <a:latin typeface="+mn-ea"/>
                <a:ea typeface="+mn-ea"/>
              </a:rPr>
              <a:t>盖章、</a:t>
            </a:r>
            <a:r>
              <a:rPr lang="zh-CN" altLang="en-US" sz="900" dirty="0" smtClean="0">
                <a:solidFill>
                  <a:prstClr val="black"/>
                </a:solidFill>
                <a:latin typeface="+mn-ea"/>
                <a:ea typeface="+mn-ea"/>
              </a:rPr>
              <a:t>备案</a:t>
            </a:r>
            <a:endParaRPr lang="en-US" altLang="zh-CN" sz="9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095749" y="3967576"/>
            <a:ext cx="653063" cy="223136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附件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105870" y="2538816"/>
            <a:ext cx="394978" cy="223136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附件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74" name="直接箭头连接符 73"/>
          <p:cNvCxnSpPr/>
          <p:nvPr/>
        </p:nvCxnSpPr>
        <p:spPr>
          <a:xfrm flipH="1">
            <a:off x="2011055" y="2795184"/>
            <a:ext cx="576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肘形连接符 74"/>
          <p:cNvCxnSpPr/>
          <p:nvPr/>
        </p:nvCxnSpPr>
        <p:spPr>
          <a:xfrm>
            <a:off x="4769342" y="1903870"/>
            <a:ext cx="471508" cy="932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60"/>
          <p:cNvSpPr txBox="1"/>
          <p:nvPr/>
        </p:nvSpPr>
        <p:spPr>
          <a:xfrm>
            <a:off x="4782506" y="2666347"/>
            <a:ext cx="471509" cy="2230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</a:p>
        </p:txBody>
      </p:sp>
      <p:cxnSp>
        <p:nvCxnSpPr>
          <p:cNvPr id="80" name="肘形连接符 79"/>
          <p:cNvCxnSpPr/>
          <p:nvPr/>
        </p:nvCxnSpPr>
        <p:spPr>
          <a:xfrm>
            <a:off x="4754491" y="2888506"/>
            <a:ext cx="471508" cy="932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/>
          <p:nvPr/>
        </p:nvCxnSpPr>
        <p:spPr>
          <a:xfrm>
            <a:off x="3664019" y="2156784"/>
            <a:ext cx="0" cy="401638"/>
          </a:xfrm>
          <a:prstGeom prst="straightConnector1">
            <a:avLst/>
          </a:prstGeom>
          <a:ln>
            <a:headEnd w="sm" len="sm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7" name="肘形连接符 86"/>
          <p:cNvCxnSpPr/>
          <p:nvPr/>
        </p:nvCxnSpPr>
        <p:spPr>
          <a:xfrm>
            <a:off x="4706196" y="3531448"/>
            <a:ext cx="471508" cy="932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圆角矩形 53"/>
          <p:cNvSpPr/>
          <p:nvPr/>
        </p:nvSpPr>
        <p:spPr>
          <a:xfrm>
            <a:off x="5253004" y="4048192"/>
            <a:ext cx="1424898" cy="38094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  设备处审核</a:t>
            </a:r>
            <a:endParaRPr lang="en-US" altLang="zh-CN" sz="800" dirty="0" smtClean="0">
              <a:solidFill>
                <a:prstClr val="black"/>
              </a:solidFill>
              <a:latin typeface="+mn-ea"/>
            </a:endParaRPr>
          </a:p>
          <a:p>
            <a:r>
              <a:rPr lang="zh-CN" altLang="en-US" sz="800" dirty="0" smtClean="0">
                <a:solidFill>
                  <a:prstClr val="black"/>
                </a:solidFill>
                <a:latin typeface="+mn-ea"/>
              </a:rPr>
              <a:t>资产建账、财务结算</a:t>
            </a:r>
            <a:endParaRPr lang="zh-CN" altLang="en-US" sz="8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749076" y="4000539"/>
            <a:ext cx="441134" cy="246215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1000" b="1" dirty="0" smtClean="0">
                <a:solidFill>
                  <a:srgbClr val="39639D">
                    <a:lumMod val="75000"/>
                  </a:srgbClr>
                </a:solidFill>
                <a:latin typeface="+mn-ea"/>
                <a:ea typeface="+mn-ea"/>
              </a:rPr>
              <a:t>审核</a:t>
            </a:r>
            <a:endParaRPr lang="zh-CN" altLang="en-US" sz="1000" b="1" dirty="0">
              <a:solidFill>
                <a:srgbClr val="39639D">
                  <a:lumMod val="75000"/>
                </a:srgbClr>
              </a:solidFill>
              <a:latin typeface="+mn-ea"/>
              <a:ea typeface="+mn-ea"/>
            </a:endParaRPr>
          </a:p>
        </p:txBody>
      </p:sp>
      <p:cxnSp>
        <p:nvCxnSpPr>
          <p:cNvPr id="57" name="肘形连接符 56"/>
          <p:cNvCxnSpPr/>
          <p:nvPr/>
        </p:nvCxnSpPr>
        <p:spPr>
          <a:xfrm flipV="1">
            <a:off x="4753066" y="4222886"/>
            <a:ext cx="499940" cy="2619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圆角矩形 45"/>
          <p:cNvSpPr/>
          <p:nvPr/>
        </p:nvSpPr>
        <p:spPr>
          <a:xfrm>
            <a:off x="6786578" y="1580760"/>
            <a:ext cx="1722652" cy="677094"/>
          </a:xfrm>
          <a:prstGeom prst="roundRect">
            <a:avLst/>
          </a:prstGeom>
          <a:ln w="19050">
            <a:solidFill>
              <a:srgbClr val="A40000"/>
            </a:solidFill>
            <a:prstDash val="sysDot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r>
              <a:rPr lang="en-US" altLang="zh-CN" sz="800" b="1" dirty="0" smtClean="0">
                <a:solidFill>
                  <a:srgbClr val="990000"/>
                </a:solidFill>
              </a:rPr>
              <a:t>5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</a:t>
            </a:r>
            <a:r>
              <a:rPr lang="en-US" altLang="zh-CN" sz="800" b="1" dirty="0" smtClean="0">
                <a:solidFill>
                  <a:srgbClr val="990000"/>
                </a:solidFill>
              </a:rPr>
              <a:t>-20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万元的项目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提供不少于</a:t>
            </a:r>
            <a:r>
              <a:rPr lang="en-US" altLang="zh-CN" sz="800" dirty="0" smtClean="0">
                <a:solidFill>
                  <a:schemeClr val="dk1"/>
                </a:solidFill>
              </a:rPr>
              <a:t>3</a:t>
            </a:r>
            <a:r>
              <a:rPr lang="zh-CN" altLang="en-US" sz="800" dirty="0" smtClean="0">
                <a:solidFill>
                  <a:schemeClr val="dk1"/>
                </a:solidFill>
              </a:rPr>
              <a:t>家承包商的报价函；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说明所选择供应商的理由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拟定合同文本</a:t>
            </a:r>
            <a:endParaRPr lang="zh-CN" altLang="en-US" sz="800" dirty="0">
              <a:solidFill>
                <a:schemeClr val="dk1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794718" y="3152396"/>
            <a:ext cx="1920686" cy="649220"/>
          </a:xfrm>
          <a:prstGeom prst="roundRect">
            <a:avLst/>
          </a:prstGeom>
          <a:ln w="19050">
            <a:solidFill>
              <a:srgbClr val="A40000"/>
            </a:solidFill>
            <a:prstDash val="sysDot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r>
              <a:rPr lang="zh-CN" altLang="en-US" sz="900" dirty="0" smtClean="0">
                <a:solidFill>
                  <a:srgbClr val="990000"/>
                </a:solidFill>
              </a:rPr>
              <a:t> </a:t>
            </a:r>
            <a:r>
              <a:rPr lang="en-US" altLang="zh-CN" sz="800" b="1" dirty="0" smtClean="0">
                <a:solidFill>
                  <a:srgbClr val="990000"/>
                </a:solidFill>
              </a:rPr>
              <a:t>40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万以上的项目，招标采购</a:t>
            </a:r>
          </a:p>
          <a:p>
            <a:r>
              <a:rPr lang="zh-CN" altLang="en-US" sz="800" dirty="0" smtClean="0">
                <a:solidFill>
                  <a:schemeClr val="dk1"/>
                </a:solidFill>
              </a:rPr>
              <a:t>过渡期，</a:t>
            </a:r>
            <a:r>
              <a:rPr lang="en-US" altLang="zh-CN" sz="800" dirty="0" smtClean="0">
                <a:solidFill>
                  <a:schemeClr val="dk1"/>
                </a:solidFill>
              </a:rPr>
              <a:t>100</a:t>
            </a:r>
            <a:r>
              <a:rPr lang="zh-CN" altLang="en-US" sz="800" dirty="0" smtClean="0">
                <a:solidFill>
                  <a:schemeClr val="dk1"/>
                </a:solidFill>
              </a:rPr>
              <a:t>万元以上委托代理机构，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编制招标文件；发布招标公告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组织招标评审；公示评标结果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 合同洽谈，拟定合同文本</a:t>
            </a:r>
            <a:endParaRPr lang="zh-CN" altLang="en-US" sz="800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6794718" y="2366578"/>
            <a:ext cx="1849248" cy="677094"/>
          </a:xfrm>
          <a:prstGeom prst="roundRect">
            <a:avLst/>
          </a:prstGeom>
          <a:ln w="19050">
            <a:solidFill>
              <a:srgbClr val="A40000"/>
            </a:solidFill>
            <a:prstDash val="sysDot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91434" tIns="45717" rIns="91434" bIns="45717" rtlCol="0" anchor="ctr"/>
          <a:lstStyle/>
          <a:p>
            <a:r>
              <a:rPr lang="en-US" altLang="zh-CN" sz="800" b="1" dirty="0" smtClean="0">
                <a:solidFill>
                  <a:srgbClr val="990000"/>
                </a:solidFill>
              </a:rPr>
              <a:t>20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</a:t>
            </a:r>
            <a:r>
              <a:rPr lang="en-US" altLang="zh-CN" sz="800" b="1" dirty="0" smtClean="0">
                <a:solidFill>
                  <a:srgbClr val="990000"/>
                </a:solidFill>
              </a:rPr>
              <a:t>-40</a:t>
            </a:r>
            <a:r>
              <a:rPr lang="zh-CN" altLang="en-US" sz="800" b="1" dirty="0" smtClean="0">
                <a:solidFill>
                  <a:srgbClr val="990000"/>
                </a:solidFill>
              </a:rPr>
              <a:t>万的项目，竞争性磋商采购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编制磋商文件；发布磋商公告</a:t>
            </a:r>
            <a:endParaRPr lang="en-US" altLang="zh-CN" sz="800" dirty="0" smtClean="0">
              <a:solidFill>
                <a:schemeClr val="dk1"/>
              </a:solidFill>
            </a:endParaRP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组织磋商评审；磋商结果公示</a:t>
            </a:r>
          </a:p>
          <a:p>
            <a:r>
              <a:rPr lang="en-US" altLang="zh-CN" sz="800" dirty="0" smtClean="0">
                <a:solidFill>
                  <a:schemeClr val="dk1"/>
                </a:solidFill>
              </a:rPr>
              <a:t>-&gt;</a:t>
            </a:r>
            <a:r>
              <a:rPr lang="zh-CN" altLang="en-US" sz="800" dirty="0" smtClean="0">
                <a:solidFill>
                  <a:schemeClr val="dk1"/>
                </a:solidFill>
              </a:rPr>
              <a:t>组织合同洽谈；拟定合同文本</a:t>
            </a:r>
            <a:endParaRPr lang="zh-CN" altLang="en-US" sz="800" dirty="0">
              <a:solidFill>
                <a:schemeClr val="dk1"/>
              </a:solidFill>
            </a:endParaRPr>
          </a:p>
        </p:txBody>
      </p:sp>
      <p:sp>
        <p:nvSpPr>
          <p:cNvPr id="44" name="TextBox 3"/>
          <p:cNvSpPr txBox="1">
            <a:spLocks noChangeArrowheads="1"/>
          </p:cNvSpPr>
          <p:nvPr/>
        </p:nvSpPr>
        <p:spPr bwMode="auto">
          <a:xfrm>
            <a:off x="71406" y="51586"/>
            <a:ext cx="6715172" cy="37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1068308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货物与服务项目的采购程序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单价或批量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万元以上（含）</a:t>
            </a:r>
          </a:p>
        </p:txBody>
      </p:sp>
      <p:sp>
        <p:nvSpPr>
          <p:cNvPr id="45" name="矩形 44"/>
          <p:cNvSpPr/>
          <p:nvPr/>
        </p:nvSpPr>
        <p:spPr>
          <a:xfrm>
            <a:off x="7000892" y="121442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2DA2BF">
                    <a:lumMod val="75000"/>
                  </a:srgbClr>
                </a:solidFill>
                <a:latin typeface="+mn-ea"/>
                <a:ea typeface="+mn-ea"/>
              </a:rPr>
              <a:t>申购注释</a:t>
            </a:r>
            <a:endParaRPr lang="zh-CN" altLang="en-US" sz="1600" b="1" dirty="0">
              <a:solidFill>
                <a:srgbClr val="2DA2BF">
                  <a:lumMod val="75000"/>
                </a:srgb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3360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71456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211124"/>
            <a:ext cx="3851275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500" b="1" dirty="0" smtClean="0">
              <a:solidFill>
                <a:srgbClr val="F2F2F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dirty="0" smtClean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采购告知事项</a:t>
            </a:r>
            <a:endParaRPr lang="zh-CN" altLang="en-US" sz="2500" dirty="0" smtClean="0">
              <a:solidFill>
                <a:srgbClr val="F2F2F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dirty="0">
              <a:solidFill>
                <a:srgbClr val="F2F2F2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406" y="1000114"/>
            <a:ext cx="7500990" cy="3416314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）学校采购通过采购管理信息系统实施，申请人对所提供资料的真实性负责，学校不定期抽查信息记录、公告不诚信行为，并根据情况调整审核权限。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）国家专项经费批准立项的项目须事先在项目库备案，并在计划库提交年度或季度采购实施计划。有采购实施计划的项目，优先按计划组织招标等采购活动。</a:t>
            </a:r>
            <a:endParaRPr lang="zh-CN" altLang="en-US" sz="1600" dirty="0" smtClean="0"/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）立项预算项目库、采购实施计划库、申购单等信息通过经费卡号关联，内容须一致。</a:t>
            </a:r>
            <a:endParaRPr lang="en-US" altLang="zh-CN" sz="1600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）申购单、合同申请单、验收申请单通过申购单号关联，顺序提取前单信息，内容须一致。</a:t>
            </a:r>
            <a:r>
              <a:rPr lang="en-US" altLang="zh-CN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验收时如发现信息不一致，可能被拒绝并影响财务报账。</a:t>
            </a:r>
            <a:endParaRPr lang="en-US" altLang="zh-CN" sz="1600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282" y="-142894"/>
            <a:ext cx="8358246" cy="3831812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1">
              <a:lnSpc>
                <a:spcPct val="150000"/>
              </a:lnSpc>
            </a:pPr>
            <a:endParaRPr lang="en-US" altLang="zh-CN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万元以下的项目须说明选择的依据及理由，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万元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~20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万元的项目须提交依据材料，依据材料为供应商报价函或其他有效询价证明材料。</a:t>
            </a:r>
            <a:endParaRPr lang="en-US" altLang="zh-CN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）集中采购目录内的设备，通过中央政府采购网选择并确认采购的项目，不得取消。</a:t>
            </a:r>
          </a:p>
          <a:p>
            <a:pPr lvl="1">
              <a:lnSpc>
                <a:spcPct val="150000"/>
              </a:lnSpc>
            </a:pP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）规避限额标准采购方式的情况是指同一预算项目下的、同一品目或者类别的内容多次采购、累计金额超过规定限额的情况。</a:t>
            </a:r>
            <a:endParaRPr lang="zh-CN" altLang="en-US" dirty="0" smtClean="0"/>
          </a:p>
          <a:p>
            <a:pPr lvl="1">
              <a:lnSpc>
                <a:spcPct val="150000"/>
              </a:lnSpc>
            </a:pP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）竞争性磋商或招标项目，需要编制完整、准确、合规的技术需求文件，竞争性磋商一般需要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天左右，招标采购一般需要</a:t>
            </a:r>
            <a:r>
              <a:rPr lang="en-US" altLang="zh-CN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天左右。</a:t>
            </a:r>
            <a:r>
              <a:rPr lang="en-US" altLang="zh-CN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</a:p>
        </p:txBody>
      </p:sp>
      <p:sp>
        <p:nvSpPr>
          <p:cNvPr id="3" name="矩形 2"/>
          <p:cNvSpPr/>
          <p:nvPr/>
        </p:nvSpPr>
        <p:spPr>
          <a:xfrm>
            <a:off x="4786314" y="-642960"/>
            <a:ext cx="70008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926" y="3714758"/>
            <a:ext cx="5929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业务办理：行政南楼</a:t>
            </a:r>
            <a:r>
              <a:rPr lang="en-US" altLang="zh-CN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316</a:t>
            </a: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318</a:t>
            </a: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320</a:t>
            </a: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（联系电话：</a:t>
            </a:r>
            <a:r>
              <a:rPr lang="en-US" altLang="zh-CN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65980266</a:t>
            </a: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200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资料下载：校园网  采购与招标管理办公室主页。</a:t>
            </a:r>
            <a:endParaRPr lang="en-US" altLang="zh-CN" sz="1200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微信公众号：同济大学采购与招标管理办公室</a:t>
            </a:r>
            <a:endParaRPr lang="en-US" altLang="zh-CN" sz="1200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7172"/>
            <a:ext cx="3851275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43608" y="1347614"/>
            <a:ext cx="2088232" cy="5760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中华人民共和国政府采购法</a:t>
            </a:r>
            <a:r>
              <a:rPr lang="en-US" altLang="zh-CN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及实施条例</a:t>
            </a:r>
            <a:endParaRPr lang="zh-CN" altLang="en-US" sz="1400" b="1" dirty="0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8" name="直接箭头连接符 47"/>
          <p:cNvCxnSpPr/>
          <p:nvPr/>
        </p:nvCxnSpPr>
        <p:spPr>
          <a:xfrm>
            <a:off x="4429124" y="192367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2857488" y="2285998"/>
            <a:ext cx="3214710" cy="57606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400" b="1" dirty="0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13842" y="3291830"/>
            <a:ext cx="1872208" cy="7920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同济大学招标投标管理实施办法（试行）</a:t>
            </a:r>
            <a:r>
              <a:rPr lang="en-US" altLang="zh-CN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2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429124" y="3286130"/>
            <a:ext cx="1728192" cy="7920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同济大学采购合同管理实施办法（试行）</a:t>
            </a:r>
            <a:r>
              <a:rPr lang="en-US" altLang="zh-CN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2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786050" y="3286130"/>
            <a:ext cx="1656184" cy="7920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同济大学竞争性磋商管理实施办法（试行）</a:t>
            </a:r>
            <a:r>
              <a:rPr lang="en-US" altLang="zh-CN" sz="1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2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56176" y="3291830"/>
            <a:ext cx="1944216" cy="7920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同济大学集中采购目录及限额标准</a:t>
            </a:r>
            <a:r>
              <a:rPr lang="en-US" altLang="zh-CN" sz="12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1200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131840" y="1347614"/>
            <a:ext cx="2664296" cy="5760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中华人民共和国招投标法</a:t>
            </a:r>
            <a:r>
              <a:rPr lang="en-US" altLang="zh-CN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及实施条例</a:t>
            </a:r>
            <a:endParaRPr lang="zh-CN" altLang="en-US" sz="1400" b="1" dirty="0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796136" y="1347614"/>
            <a:ext cx="2232248" cy="5760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chemeClr val="accent3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各级行政法规</a:t>
            </a:r>
            <a:endParaRPr lang="zh-CN" altLang="en-US" sz="1400" b="1" dirty="0">
              <a:solidFill>
                <a:schemeClr val="accent3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8" name="直接箭头连接符 57"/>
          <p:cNvCxnSpPr/>
          <p:nvPr/>
        </p:nvCxnSpPr>
        <p:spPr>
          <a:xfrm>
            <a:off x="4429124" y="293179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1406" y="350360"/>
            <a:ext cx="4572000" cy="43544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采购管理系列办法的制度体系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嘉定透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4198938"/>
            <a:ext cx="2143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381500"/>
            <a:ext cx="9144000" cy="762000"/>
          </a:xfrm>
          <a:custGeom>
            <a:avLst/>
            <a:gdLst/>
            <a:ahLst/>
            <a:cxnLst/>
            <a:rect l="l" t="t" r="r" b="b"/>
            <a:pathLst>
              <a:path w="9144000" h="907943">
                <a:moveTo>
                  <a:pt x="0" y="0"/>
                </a:moveTo>
                <a:lnTo>
                  <a:pt x="1873792" y="0"/>
                </a:lnTo>
                <a:cubicBezTo>
                  <a:pt x="2192283" y="450108"/>
                  <a:pt x="2717243" y="743104"/>
                  <a:pt x="3310635" y="743104"/>
                </a:cubicBezTo>
                <a:cubicBezTo>
                  <a:pt x="3904028" y="743104"/>
                  <a:pt x="4428987" y="450108"/>
                  <a:pt x="4747478" y="0"/>
                </a:cubicBezTo>
                <a:lnTo>
                  <a:pt x="9144000" y="0"/>
                </a:lnTo>
                <a:lnTo>
                  <a:pt x="9144000" y="907943"/>
                </a:lnTo>
                <a:lnTo>
                  <a:pt x="0" y="907943"/>
                </a:lnTo>
                <a:close/>
              </a:path>
            </a:pathLst>
          </a:custGeom>
          <a:pattFill prst="dkUpDiag">
            <a:fgClr>
              <a:schemeClr val="tx1">
                <a:lumMod val="65000"/>
                <a:lumOff val="35000"/>
              </a:schemeClr>
            </a:fgClr>
            <a:bgClr>
              <a:schemeClr val="tx1">
                <a:lumMod val="95000"/>
                <a:lumOff val="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00232" y="1857370"/>
            <a:ext cx="2507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39639D">
                    <a:lumMod val="75000"/>
                  </a:srgbClr>
                </a:solidFill>
                <a:latin typeface="+mn-ea"/>
              </a:rPr>
              <a:t>感谢支持！</a:t>
            </a:r>
            <a:endParaRPr lang="en-US" altLang="zh-CN" sz="2000" b="1" dirty="0" smtClean="0">
              <a:solidFill>
                <a:srgbClr val="39639D">
                  <a:lumMod val="75000"/>
                </a:srgbClr>
              </a:solidFill>
              <a:latin typeface="+mn-ea"/>
            </a:endParaRPr>
          </a:p>
          <a:p>
            <a:r>
              <a:rPr lang="zh-CN" altLang="en-US" sz="2000" b="1" dirty="0" smtClean="0">
                <a:solidFill>
                  <a:srgbClr val="39639D">
                    <a:lumMod val="75000"/>
                  </a:srgbClr>
                </a:solidFill>
                <a:latin typeface="+mn-ea"/>
              </a:rPr>
              <a:t>敬候您的宝贵意见！</a:t>
            </a:r>
            <a:endParaRPr lang="zh-CN" altLang="en-US" sz="2000" b="1" dirty="0">
              <a:solidFill>
                <a:srgbClr val="39639D">
                  <a:lumMod val="75000"/>
                </a:srgbClr>
              </a:solidFill>
              <a:latin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32" y="354000"/>
            <a:ext cx="5000660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06" y="571486"/>
            <a:ext cx="8501122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en-US" sz="16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职能归口</a:t>
            </a:r>
            <a:endParaRPr lang="en-US" altLang="zh-CN" sz="1200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4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    预算立项归口管理：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政府采购预算管理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14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4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建设实施归口管理：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执行预算、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编制采购实施计划</a:t>
            </a:r>
            <a:endParaRPr lang="en-US" altLang="zh-CN" sz="1400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4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采购活动归口管理：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政府采购法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及相关法律法规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4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     验收归口：      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采购成果、建设目标及资产验收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6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闭环管理</a:t>
            </a:r>
            <a:endParaRPr lang="zh-CN" altLang="zh-CN" sz="16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indent="257175" eaLnBrk="0" hangingPunct="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需求提出    立项预算    采购计划    执行计划   验收     新需求；</a:t>
            </a:r>
            <a:endParaRPr lang="en-US" altLang="zh-CN" sz="1400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6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信息化管理</a:t>
            </a:r>
            <a:endParaRPr lang="en-US" altLang="zh-CN" sz="16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rPr>
              <a:t>     审核审批环节通过信息系统完成，制度约定的职责、权限镶嵌在系统的节点中；</a:t>
            </a:r>
            <a:endParaRPr lang="en-US" altLang="zh-CN" sz="1600" b="1" dirty="0" smtClean="0">
              <a:solidFill>
                <a:srgbClr val="0060A8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6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申购审批权限下移</a:t>
            </a:r>
            <a:endParaRPr lang="en-US" altLang="zh-CN" sz="16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采取集中采购与限额标准采购。限额以下部门审核后即可实施，</a:t>
            </a:r>
            <a:r>
              <a:rPr lang="zh-CN" altLang="en-US" sz="1400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资产验收权限在相关职能部门。</a:t>
            </a:r>
            <a:endParaRPr lang="zh-CN" altLang="zh-CN" sz="16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1142976" y="292894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071802" y="292894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3929058" y="292894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2071670" y="292894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500562" y="292894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-214346" y="416468"/>
            <a:ext cx="549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的编制思路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71470" y="354000"/>
            <a:ext cx="5868144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20487" name="TextBox 3"/>
          <p:cNvSpPr txBox="1">
            <a:spLocks noChangeArrowheads="1"/>
          </p:cNvSpPr>
          <p:nvPr/>
        </p:nvSpPr>
        <p:spPr bwMode="auto">
          <a:xfrm>
            <a:off x="71406" y="369875"/>
            <a:ext cx="6232178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/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</a:t>
            </a:r>
            <a:r>
              <a:rPr lang="en-US" altLang="zh-CN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2015-2016</a:t>
            </a:r>
            <a:r>
              <a:rPr lang="zh-CN" altLang="en-US" sz="1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年集中采购目录及限额标准</a:t>
            </a:r>
            <a:endParaRPr lang="zh-CN" altLang="en-US" sz="1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214282" y="857238"/>
            <a:ext cx="8429684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1. 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集中采购目录：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参照（国办发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[2014]53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号）文执行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2.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进口产品报批限额标准：参照（国办发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[2014]53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号）文执行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.</a:t>
            </a:r>
            <a:endParaRPr lang="zh-CN" altLang="en-US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3.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公开招标采购限额标准：货物与服务 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100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万元、工程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180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万元；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4.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招标采购限额标准：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40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</a:t>
            </a:r>
            <a:r>
              <a:rPr lang="zh-CN" altLang="en-US" b="1" dirty="0" smtClean="0">
                <a:solidFill>
                  <a:srgbClr val="185433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；</a:t>
            </a:r>
            <a:endParaRPr lang="en-US" altLang="zh-CN" b="1" dirty="0" smtClean="0">
              <a:solidFill>
                <a:srgbClr val="185433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5.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竞争性磋商限额标准：国产项目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20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6. 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比价或协议供货限额标准：国产项目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5~20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万元，进口项目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5~40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7.</a:t>
            </a:r>
            <a:r>
              <a:rPr lang="zh-CN" altLang="en-US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合同限额标准</a:t>
            </a:r>
            <a:r>
              <a:rPr lang="en-US" altLang="zh-CN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:  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万元；小于</a:t>
            </a:r>
            <a:r>
              <a:rPr lang="en-US" altLang="zh-CN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万元也可签订合同，合同通过系统审核后盖章。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4282" y="1322854"/>
            <a:ext cx="621510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采购的定义：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学校资金支付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~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采购程序：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需求驱动、预算先行，执行预算、编制采购计划，执行计划、资产验收；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采购方式：</a:t>
            </a:r>
            <a:r>
              <a:rPr lang="zh-CN" altLang="en-US" sz="1600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 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集中采购目录与限额标准采购；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defRPr/>
            </a:pP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集中采购目录委托政府采购中心采购；不同限额标准对应不同的采购方式；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进口产品报批：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达到限额标准的进口产品报财政部批准后采购。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54000"/>
            <a:ext cx="4357686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82" y="987972"/>
            <a:ext cx="1176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一、总 则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29124" y="447246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1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406" y="416468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20" y="2132956"/>
            <a:ext cx="750099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项目使用管理单位：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各院（系）、部门等；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项目立项预算归口部门：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资产处、设备处，信息办，基建处（新建项目报批）；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项目实施归口部门：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基建处、能源中心、保卫处、设备处等；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采购活动组织管理部门：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采购与招标管理办公室；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600" b="1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预算核拨、审核、采购程序监督等部门：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财务处、审计处、监察处。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资产管理部门：设备处、资产处、能源中心、保卫处等。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-18"/>
            <a:ext cx="9144000" cy="762000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45" y="354000"/>
            <a:ext cx="4351341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82" y="10594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二、管理机制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85720" y="1428742"/>
            <a:ext cx="57864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defRPr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学校基建与修购工作领导小组是采购工作的领导机构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lnSpc>
                <a:spcPct val="150000"/>
              </a:lnSpc>
              <a:defRPr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学校采购工作实行分级负责制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29124" y="447246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2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406" y="416468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406" y="1259181"/>
            <a:ext cx="85011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项目使用管理单位：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需求提出与使用管理，承担相应的责任义务等；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defRPr/>
            </a:pPr>
            <a:r>
              <a:rPr lang="en-US" altLang="zh-CN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●  </a:t>
            </a:r>
            <a:r>
              <a:rPr lang="zh-CN" altLang="en-US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立项预算归口部门：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组织项目立项预算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，项目库建设；参与验收等；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defRPr/>
            </a:pPr>
            <a:r>
              <a:rPr lang="zh-CN" altLang="en-US" b="1" dirty="0" smtClean="0">
                <a:solidFill>
                  <a:srgbClr val="153316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 </a:t>
            </a:r>
            <a:r>
              <a:rPr lang="zh-CN" altLang="en-US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●  项目实施归口部门：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执行预算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，组织编制采购实施计划并备案等；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采购活动组织管理部门：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监督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按程序执行采购计划，采购活动的组织管理等；</a:t>
            </a:r>
            <a:endParaRPr lang="en-US" altLang="zh-CN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财务、审计、监察部门：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经费预算的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核拨、支付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；经济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审计，监督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采购过程等；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资产管理部门：资产验收、建账等。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2844" y="85723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三、各级职责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-32" y="-18"/>
            <a:ext cx="9144000" cy="571504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32" y="139686"/>
            <a:ext cx="4429156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9124" y="232932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3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406" y="20215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8596" y="1142990"/>
            <a:ext cx="678661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采购方式变更：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达到限额标准的，由基建与修购领导小组审定或审议后报批；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基建合同变更、工程现场签单：按照相关规定执行。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2" y="-18"/>
            <a:ext cx="9144000" cy="571504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32" y="139686"/>
            <a:ext cx="4429156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596" y="857238"/>
            <a:ext cx="3500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四、变更程序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29124" y="245074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4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406" y="214296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282" y="1187743"/>
            <a:ext cx="67866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预算编制、计划编制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职能分离</a:t>
            </a: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；</a:t>
            </a:r>
            <a:endParaRPr lang="en-US" altLang="zh-CN" b="1" dirty="0" smtClean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计划执行、采购管理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职能分离；</a:t>
            </a:r>
            <a:endParaRPr lang="en-US" altLang="zh-CN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合同审核、印章使用岗位职责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分离；</a:t>
            </a:r>
            <a:endParaRPr lang="en-US" altLang="zh-CN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关键审核节点留存记录，</a:t>
            </a: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可查询、可追溯；</a:t>
            </a:r>
            <a:endParaRPr lang="en-US" altLang="zh-CN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重要决策监察参与；</a:t>
            </a:r>
            <a:endParaRPr lang="en-US" altLang="zh-CN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zh-CN" altLang="en-US" b="1" dirty="0" smtClean="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招标采购活动视频录像、可远程监督。</a:t>
            </a:r>
            <a:endParaRPr lang="en-US" altLang="zh-CN" b="1" dirty="0" smtClean="0">
              <a:solidFill>
                <a:srgbClr val="99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4282" y="81431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4F81BD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五、监督机制</a:t>
            </a:r>
            <a:endParaRPr lang="zh-CN" altLang="en-US" b="1" dirty="0">
              <a:solidFill>
                <a:srgbClr val="4F81BD">
                  <a:lumMod val="75000"/>
                </a:srgbClr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32" y="-18"/>
            <a:ext cx="9144000" cy="571504"/>
          </a:xfrm>
          <a:prstGeom prst="rect">
            <a:avLst/>
          </a:prstGeom>
          <a:pattFill prst="dkUpDiag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32" y="139686"/>
            <a:ext cx="4429156" cy="431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99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9124" y="173636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68388" eaLnBrk="0" hangingPunct="0"/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第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 共</a:t>
            </a:r>
            <a:r>
              <a:rPr lang="en-US" altLang="zh-CN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5</a:t>
            </a:r>
            <a:r>
              <a:rPr lang="zh-CN" altLang="en-US" sz="1600" b="1" dirty="0" smtClean="0">
                <a:solidFill>
                  <a:srgbClr val="A4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页</a:t>
            </a:r>
            <a:endParaRPr lang="zh-CN" altLang="en-US" sz="1600" b="1" dirty="0">
              <a:solidFill>
                <a:srgbClr val="A4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406" y="20215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同济大学采购管理实施办法（试行）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我的字体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5621</TotalTime>
  <Words>2312</Words>
  <Application>Microsoft Office PowerPoint</Application>
  <PresentationFormat>全屏显示(16:9)</PresentationFormat>
  <Paragraphs>306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Arial</vt:lpstr>
      <vt:lpstr>宋体</vt:lpstr>
      <vt:lpstr>Calibri</vt:lpstr>
      <vt:lpstr>微软雅黑</vt:lpstr>
      <vt:lpstr>Wingdings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同济大学校长办公会议题汇报模板</dc:title>
  <dc:creator>同济校办</dc:creator>
  <cp:lastModifiedBy>User</cp:lastModifiedBy>
  <cp:revision>1114</cp:revision>
  <dcterms:modified xsi:type="dcterms:W3CDTF">2015-09-23T01:14:07Z</dcterms:modified>
</cp:coreProperties>
</file>